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60" r:id="rId3"/>
    <p:sldId id="261" r:id="rId4"/>
    <p:sldId id="268" r:id="rId5"/>
    <p:sldId id="265" r:id="rId6"/>
    <p:sldId id="264" r:id="rId7"/>
    <p:sldId id="262" r:id="rId8"/>
    <p:sldId id="263" r:id="rId9"/>
    <p:sldId id="267"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215" autoAdjust="0"/>
    <p:restoredTop sz="94660"/>
  </p:normalViewPr>
  <p:slideViewPr>
    <p:cSldViewPr snapToGrid="0" snapToObjects="1">
      <p:cViewPr varScale="1">
        <p:scale>
          <a:sx n="105" d="100"/>
          <a:sy n="105" d="100"/>
        </p:scale>
        <p:origin x="-352"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C509C8-819C-E740-A774-F025FEF19DA4}" type="datetimeFigureOut">
              <a:rPr lang="en-US" smtClean="0"/>
              <a:pPr/>
              <a:t>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E0CBE-2061-B348-9791-B9FBE11F7B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C509C8-819C-E740-A774-F025FEF19DA4}" type="datetimeFigureOut">
              <a:rPr lang="en-US" smtClean="0"/>
              <a:pPr/>
              <a:t>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E0CBE-2061-B348-9791-B9FBE11F7B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C509C8-819C-E740-A774-F025FEF19DA4}" type="datetimeFigureOut">
              <a:rPr lang="en-US" smtClean="0"/>
              <a:pPr/>
              <a:t>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E0CBE-2061-B348-9791-B9FBE11F7B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C509C8-819C-E740-A774-F025FEF19DA4}" type="datetimeFigureOut">
              <a:rPr lang="en-US" smtClean="0"/>
              <a:pPr/>
              <a:t>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E0CBE-2061-B348-9791-B9FBE11F7B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C509C8-819C-E740-A774-F025FEF19DA4}" type="datetimeFigureOut">
              <a:rPr lang="en-US" smtClean="0"/>
              <a:pPr/>
              <a:t>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E0CBE-2061-B348-9791-B9FBE11F7B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C509C8-819C-E740-A774-F025FEF19DA4}" type="datetimeFigureOut">
              <a:rPr lang="en-US" smtClean="0"/>
              <a:pPr/>
              <a:t>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E0CBE-2061-B348-9791-B9FBE11F7B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C509C8-819C-E740-A774-F025FEF19DA4}" type="datetimeFigureOut">
              <a:rPr lang="en-US" smtClean="0"/>
              <a:pPr/>
              <a:t>2/2/15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0E0CBE-2061-B348-9791-B9FBE11F7B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C509C8-819C-E740-A774-F025FEF19DA4}" type="datetimeFigureOut">
              <a:rPr lang="en-US" smtClean="0"/>
              <a:pPr/>
              <a:t>2/2/15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0E0CBE-2061-B348-9791-B9FBE11F7B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C509C8-819C-E740-A774-F025FEF19DA4}" type="datetimeFigureOut">
              <a:rPr lang="en-US" smtClean="0"/>
              <a:pPr/>
              <a:t>2/2/15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0E0CBE-2061-B348-9791-B9FBE11F7B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C509C8-819C-E740-A774-F025FEF19DA4}" type="datetimeFigureOut">
              <a:rPr lang="en-US" smtClean="0"/>
              <a:pPr/>
              <a:t>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E0CBE-2061-B348-9791-B9FBE11F7B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C509C8-819C-E740-A774-F025FEF19DA4}" type="datetimeFigureOut">
              <a:rPr lang="en-US" smtClean="0"/>
              <a:pPr/>
              <a:t>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E0CBE-2061-B348-9791-B9FBE11F7B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0">
          <a:blip r:embed="rId13"/>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C509C8-819C-E740-A774-F025FEF19DA4}" type="datetimeFigureOut">
              <a:rPr lang="en-US" smtClean="0"/>
              <a:pPr/>
              <a:t>2/2/15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0E0CBE-2061-B348-9791-B9FBE11F7B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a:xfrm>
            <a:off x="355680" y="273629"/>
            <a:ext cx="8526241" cy="1496317"/>
          </a:xfrm>
          <a:blipFill rotWithShape="1">
            <a:blip r:embed="rId2">
              <a:alphaModFix amt="81000"/>
            </a:blip>
            <a:tile tx="0" ty="0" sx="100000" sy="100000" flip="none" algn="tl"/>
          </a:blipFill>
          <a:effectLst>
            <a:outerShdw blurRad="50800" dist="63500" dir="2700000">
              <a:srgbClr val="000000">
                <a:alpha val="43000"/>
              </a:srgbClr>
            </a:outerShdw>
          </a:effectLst>
          <a:scene3d>
            <a:camera prst="orthographicFront"/>
            <a:lightRig rig="threePt" dir="t"/>
          </a:scene3d>
          <a:sp3d>
            <a:bevelT/>
            <a:bevelB/>
          </a:sp3d>
        </p:spPr>
        <p:txBody>
          <a:bodyPr tIns="20116"/>
          <a:lstStyle/>
          <a:p>
            <a:pPr algn="ctr" eaLnBrk="1">
              <a:tabLst>
                <a:tab pos="656650" algn="l"/>
                <a:tab pos="1313299" algn="l"/>
                <a:tab pos="1969949" algn="l"/>
                <a:tab pos="2626599" algn="l"/>
                <a:tab pos="3283248" algn="l"/>
                <a:tab pos="3939898" algn="l"/>
                <a:tab pos="4596548" algn="l"/>
                <a:tab pos="5253198" algn="l"/>
              </a:tabLst>
              <a:defRPr/>
            </a:pPr>
            <a:r>
              <a:rPr lang="en-US" sz="5400" b="1" i="0" dirty="0" smtClean="0">
                <a:solidFill>
                  <a:schemeClr val="bg1"/>
                </a:solidFill>
                <a:effectLst>
                  <a:innerShdw blurRad="63500" dist="38100" dir="2700000">
                    <a:schemeClr val="bg1">
                      <a:lumMod val="50000"/>
                      <a:alpha val="50000"/>
                    </a:schemeClr>
                  </a:innerShdw>
                </a:effectLst>
                <a:latin typeface="Cambria"/>
                <a:cs typeface="Cambria"/>
              </a:rPr>
              <a:t>Matthew 16:24-27</a:t>
            </a:r>
            <a:endParaRPr lang="en-US" sz="5400" b="1" i="0" dirty="0">
              <a:solidFill>
                <a:schemeClr val="bg1"/>
              </a:solidFill>
              <a:effectLst>
                <a:innerShdw blurRad="63500" dist="38100" dir="2700000">
                  <a:schemeClr val="bg1">
                    <a:lumMod val="50000"/>
                    <a:alpha val="50000"/>
                  </a:schemeClr>
                </a:innerShdw>
              </a:effectLst>
              <a:latin typeface="Cambria"/>
              <a:cs typeface="Cambria"/>
            </a:endParaRPr>
          </a:p>
        </p:txBody>
      </p:sp>
      <p:sp>
        <p:nvSpPr>
          <p:cNvPr id="5" name="Rectangle 2"/>
          <p:cNvSpPr txBox="1">
            <a:spLocks noChangeArrowheads="1"/>
          </p:cNvSpPr>
          <p:nvPr/>
        </p:nvSpPr>
        <p:spPr bwMode="auto">
          <a:xfrm>
            <a:off x="987840" y="2046455"/>
            <a:ext cx="7689600" cy="4291651"/>
          </a:xfrm>
          <a:prstGeom prst="rect">
            <a:avLst/>
          </a:prstGeom>
          <a:noFill/>
          <a:ln w="9525">
            <a:noFill/>
            <a:round/>
            <a:headEnd/>
            <a:tailEnd/>
          </a:ln>
        </p:spPr>
        <p:txBody>
          <a:bodyPr vert="horz" wrap="square" lIns="0" tIns="14629" rIns="0" bIns="0" numCol="1" anchor="t" anchorCtr="0" compatLnSpc="1">
            <a:prstTxWarp prst="textNoShape">
              <a:avLst/>
            </a:prstTxWarp>
          </a:bodyPr>
          <a:lstStyle/>
          <a:p>
            <a:pPr marL="754571" marR="0" lvl="1" indent="-23040" algn="l" defTabSz="652330" rtl="0" eaLnBrk="1" fontAlgn="base" latinLnBrk="0" hangingPunct="0">
              <a:lnSpc>
                <a:spcPct val="96000"/>
              </a:lnSpc>
              <a:spcBef>
                <a:spcPct val="0"/>
              </a:spcBef>
              <a:spcAft>
                <a:spcPts val="1032"/>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700" b="0" i="0" u="none" strike="noStrike" kern="0" cap="none" spc="0" normalizeH="0" baseline="0" noProof="0" dirty="0" smtClean="0">
                <a:ln>
                  <a:noFill/>
                </a:ln>
                <a:solidFill>
                  <a:srgbClr val="000000"/>
                </a:solidFill>
                <a:effectLst/>
                <a:uLnTx/>
                <a:uFillTx/>
                <a:latin typeface="Cambria" charset="0"/>
                <a:ea typeface="Cambria" charset="0"/>
                <a:cs typeface="Cambria" charset="0"/>
              </a:rPr>
              <a:t>“Then Jesus said to His disciples, ‘If anyone desires to come after Me, let him deny himself, and take up his cross, and follow Me. For whoever desires to save his life will lose it, but whoever loses his life for My sake will find it. For what profit is it to a man if he gains the whole world, and loses his own soul? Or what will a man give in exchange for his soul? For the Son of Man will come in the glory of His Father with His angels, and then He will reward each according to his works’” (NKJV). </a:t>
            </a:r>
            <a:endParaRPr kumimoji="0" lang="en-US" sz="2500" b="0" i="0" u="none" strike="noStrike" kern="0" cap="none" spc="0" normalizeH="0" baseline="0" noProof="0" dirty="0" smtClean="0">
              <a:ln>
                <a:noFill/>
              </a:ln>
              <a:solidFill>
                <a:srgbClr val="000000"/>
              </a:solidFill>
              <a:effectLst/>
              <a:uLnTx/>
              <a:uFillTx/>
              <a:latin typeface="Cambria" charset="0"/>
              <a:ea typeface="Cambria" charset="0"/>
              <a:cs typeface="Cambria"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355680" y="273629"/>
            <a:ext cx="8526241" cy="1496317"/>
          </a:xfrm>
          <a:blipFill rotWithShape="1">
            <a:blip r:embed="rId2">
              <a:alphaModFix amt="81000"/>
            </a:blip>
            <a:tile tx="0" ty="0" sx="100000" sy="100000" flip="none" algn="tl"/>
          </a:blipFill>
          <a:effectLst>
            <a:outerShdw blurRad="50800" dist="63500" dir="2700000">
              <a:srgbClr val="000000">
                <a:alpha val="43000"/>
              </a:srgbClr>
            </a:outerShdw>
          </a:effectLst>
          <a:scene3d>
            <a:camera prst="orthographicFront"/>
            <a:lightRig rig="threePt" dir="t"/>
          </a:scene3d>
          <a:sp3d>
            <a:bevelT/>
            <a:bevelB/>
          </a:sp3d>
        </p:spPr>
        <p:txBody>
          <a:bodyPr tIns="20116"/>
          <a:lstStyle/>
          <a:p>
            <a:pPr algn="ctr" eaLnBrk="1">
              <a:tabLst>
                <a:tab pos="656650" algn="l"/>
                <a:tab pos="1313299" algn="l"/>
                <a:tab pos="1969949" algn="l"/>
                <a:tab pos="2626599" algn="l"/>
                <a:tab pos="3283248" algn="l"/>
                <a:tab pos="3939898" algn="l"/>
                <a:tab pos="4596548" algn="l"/>
                <a:tab pos="5253198" algn="l"/>
              </a:tabLst>
              <a:defRPr/>
            </a:pPr>
            <a:r>
              <a:rPr lang="en-US" sz="3700" b="1" dirty="0" smtClean="0">
                <a:solidFill>
                  <a:schemeClr val="bg1"/>
                </a:solidFill>
                <a:effectLst>
                  <a:innerShdw blurRad="63500" dist="38100" dir="2700000">
                    <a:schemeClr val="bg1">
                      <a:lumMod val="50000"/>
                      <a:alpha val="50000"/>
                    </a:schemeClr>
                  </a:innerShdw>
                </a:effectLst>
                <a:latin typeface="Cambria"/>
                <a:cs typeface="Cambria"/>
              </a:rPr>
              <a:t>II. If You are a Christian You are Careless with Your Soul When…</a:t>
            </a:r>
            <a:endParaRPr lang="en-US" sz="3700" b="1" dirty="0">
              <a:solidFill>
                <a:schemeClr val="bg1"/>
              </a:solidFill>
              <a:effectLst>
                <a:innerShdw blurRad="63500" dist="38100" dir="2700000">
                  <a:schemeClr val="bg1">
                    <a:lumMod val="50000"/>
                    <a:alpha val="50000"/>
                  </a:schemeClr>
                </a:innerShdw>
              </a:effectLst>
              <a:latin typeface="Cambria"/>
              <a:cs typeface="Cambria"/>
            </a:endParaRPr>
          </a:p>
        </p:txBody>
      </p:sp>
      <p:sp>
        <p:nvSpPr>
          <p:cNvPr id="6" name="Rectangle 2"/>
          <p:cNvSpPr txBox="1">
            <a:spLocks noChangeArrowheads="1"/>
          </p:cNvSpPr>
          <p:nvPr/>
        </p:nvSpPr>
        <p:spPr bwMode="auto">
          <a:xfrm>
            <a:off x="987840" y="2461219"/>
            <a:ext cx="7689600" cy="3876887"/>
          </a:xfrm>
          <a:prstGeom prst="rect">
            <a:avLst/>
          </a:prstGeom>
          <a:noFill/>
          <a:ln w="9525">
            <a:noFill/>
            <a:round/>
            <a:headEnd/>
            <a:tailEnd/>
          </a:ln>
        </p:spPr>
        <p:txBody>
          <a:bodyPr vert="horz" wrap="square" lIns="0" tIns="14629" rIns="0" bIns="0" numCol="1" anchor="t" anchorCtr="0" compatLnSpc="1">
            <a:prstTxWarp prst="textNoShape">
              <a:avLst/>
            </a:prstTxWarp>
          </a:bodyPr>
          <a:lstStyle/>
          <a:p>
            <a:pPr marL="391686" marR="0" lvl="0" indent="-293764" algn="l" defTabSz="652330" rtl="0" eaLnBrk="1" fontAlgn="base" latinLnBrk="0" hangingPunct="0">
              <a:lnSpc>
                <a:spcPct val="96000"/>
              </a:lnSpc>
              <a:spcBef>
                <a:spcPct val="0"/>
              </a:spcBef>
              <a:spcAft>
                <a:spcPts val="1293"/>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3200" b="1" i="0" u="none" strike="noStrike" kern="0" cap="none" spc="0" normalizeH="0" baseline="0" noProof="0" dirty="0" smtClean="0">
                <a:ln>
                  <a:noFill/>
                </a:ln>
                <a:solidFill>
                  <a:srgbClr val="000000"/>
                </a:solidFill>
                <a:effectLst/>
                <a:uLnTx/>
                <a:uFillTx/>
                <a:latin typeface="Cambria" charset="0"/>
                <a:ea typeface="Cambria" charset="0"/>
                <a:cs typeface="Cambria" charset="0"/>
              </a:rPr>
              <a:t>C.	You Increase in Worldliness…</a:t>
            </a:r>
          </a:p>
          <a:p>
            <a:pPr marL="754571" marR="0" lvl="1" indent="-293764" algn="l" defTabSz="652330" rtl="0" eaLnBrk="1" fontAlgn="base" latinLnBrk="0" hangingPunct="0">
              <a:lnSpc>
                <a:spcPct val="96000"/>
              </a:lnSpc>
              <a:spcBef>
                <a:spcPct val="0"/>
              </a:spcBef>
              <a:spcAft>
                <a:spcPts val="1032"/>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900" b="0" i="0" u="none" strike="noStrike" kern="0" cap="none" spc="0" normalizeH="0" baseline="0" noProof="0" dirty="0" smtClean="0">
                <a:ln>
                  <a:noFill/>
                </a:ln>
                <a:solidFill>
                  <a:srgbClr val="000000"/>
                </a:solidFill>
                <a:effectLst/>
                <a:uLnTx/>
                <a:uFillTx/>
                <a:latin typeface="Cambria" charset="0"/>
                <a:ea typeface="Cambria" charset="0"/>
                <a:cs typeface="Cambria" charset="0"/>
              </a:rPr>
              <a:t>3.	 Of action.</a:t>
            </a:r>
          </a:p>
          <a:p>
            <a:pPr marL="1117456" marR="0" lvl="2" indent="-293764" algn="l" defTabSz="652330" rtl="0" eaLnBrk="1" fontAlgn="base" latinLnBrk="0" hangingPunct="0">
              <a:lnSpc>
                <a:spcPct val="96000"/>
              </a:lnSpc>
              <a:spcBef>
                <a:spcPct val="0"/>
              </a:spcBef>
              <a:spcAft>
                <a:spcPts val="771"/>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700" b="0" i="0" u="none" strike="noStrike" kern="0" cap="none" spc="0" normalizeH="0" baseline="0" noProof="0" dirty="0" smtClean="0">
                <a:ln>
                  <a:noFill/>
                </a:ln>
                <a:solidFill>
                  <a:srgbClr val="000000"/>
                </a:solidFill>
                <a:effectLst/>
                <a:uLnTx/>
                <a:uFillTx/>
                <a:latin typeface="Cambria" charset="0"/>
                <a:ea typeface="Cambria" charset="0"/>
                <a:cs typeface="Cambria" charset="0"/>
              </a:rPr>
              <a:t>a.	Our conduct must be worthy of the gospel (Phil. 1:27).</a:t>
            </a:r>
          </a:p>
          <a:p>
            <a:pPr marL="1117456" marR="0" lvl="2" indent="-293764" algn="l" defTabSz="652330" rtl="0" eaLnBrk="1" fontAlgn="base" latinLnBrk="0" hangingPunct="0">
              <a:lnSpc>
                <a:spcPct val="96000"/>
              </a:lnSpc>
              <a:spcBef>
                <a:spcPct val="0"/>
              </a:spcBef>
              <a:spcAft>
                <a:spcPts val="771"/>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700" b="0" i="0" u="none" strike="noStrike" kern="0" cap="none" spc="0" normalizeH="0" baseline="0" noProof="0" dirty="0" err="1" smtClean="0">
                <a:ln>
                  <a:noFill/>
                </a:ln>
                <a:solidFill>
                  <a:srgbClr val="000000"/>
                </a:solidFill>
                <a:effectLst/>
                <a:uLnTx/>
                <a:uFillTx/>
                <a:latin typeface="Cambria" charset="0"/>
                <a:ea typeface="Cambria" charset="0"/>
                <a:cs typeface="Cambria" charset="0"/>
              </a:rPr>
              <a:t>b</a:t>
            </a:r>
            <a:r>
              <a:rPr kumimoji="0" lang="en-US" sz="2700" b="0" i="0" u="none" strike="noStrike" kern="0" cap="none" spc="0" normalizeH="0" baseline="0" noProof="0" dirty="0" smtClean="0">
                <a:ln>
                  <a:noFill/>
                </a:ln>
                <a:solidFill>
                  <a:srgbClr val="000000"/>
                </a:solidFill>
                <a:effectLst/>
                <a:uLnTx/>
                <a:uFillTx/>
                <a:latin typeface="Cambria" charset="0"/>
                <a:ea typeface="Cambria" charset="0"/>
                <a:cs typeface="Cambria" charset="0"/>
              </a:rPr>
              <a:t>.	Would we be ashamed to be in Christ’s presence while doing some of the things in our life?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1000"/>
                                        <p:tgtEl>
                                          <p:spTgt spid="6">
                                            <p:txEl>
                                              <p:pRg st="3" end="3"/>
                                            </p:txEl>
                                          </p:spTgt>
                                        </p:tgtEl>
                                      </p:cBhvr>
                                    </p:animEffect>
                                    <p:anim calcmode="lin" valueType="num">
                                      <p:cBhvr>
                                        <p:cTn id="2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a:xfrm>
            <a:off x="355680" y="273629"/>
            <a:ext cx="8526241" cy="1496317"/>
          </a:xfrm>
          <a:blipFill rotWithShape="1">
            <a:blip r:embed="rId2">
              <a:alphaModFix amt="81000"/>
            </a:blip>
            <a:tile tx="0" ty="0" sx="100000" sy="100000" flip="none" algn="tl"/>
          </a:blipFill>
          <a:effectLst>
            <a:outerShdw blurRad="50800" dist="63500" dir="2700000">
              <a:srgbClr val="000000">
                <a:alpha val="43000"/>
              </a:srgbClr>
            </a:outerShdw>
          </a:effectLst>
          <a:scene3d>
            <a:camera prst="orthographicFront"/>
            <a:lightRig rig="threePt" dir="t"/>
          </a:scene3d>
          <a:sp3d>
            <a:bevelT/>
            <a:bevelB/>
          </a:sp3d>
        </p:spPr>
        <p:txBody>
          <a:bodyPr tIns="20116"/>
          <a:lstStyle/>
          <a:p>
            <a:pPr algn="ctr" eaLnBrk="1">
              <a:tabLst>
                <a:tab pos="656650" algn="l"/>
                <a:tab pos="1313299" algn="l"/>
                <a:tab pos="1969949" algn="l"/>
                <a:tab pos="2626599" algn="l"/>
                <a:tab pos="3283248" algn="l"/>
                <a:tab pos="3939898" algn="l"/>
                <a:tab pos="4596548" algn="l"/>
                <a:tab pos="5253198" algn="l"/>
              </a:tabLst>
              <a:defRPr/>
            </a:pPr>
            <a:r>
              <a:rPr lang="en-US" sz="3700" b="1" dirty="0" smtClean="0">
                <a:solidFill>
                  <a:schemeClr val="bg1"/>
                </a:solidFill>
                <a:effectLst>
                  <a:innerShdw blurRad="63500" dist="38100" dir="2700000">
                    <a:schemeClr val="bg1">
                      <a:lumMod val="50000"/>
                      <a:alpha val="50000"/>
                    </a:schemeClr>
                  </a:innerShdw>
                </a:effectLst>
                <a:latin typeface="Cambria"/>
                <a:cs typeface="Cambria"/>
              </a:rPr>
              <a:t>Prepare to Meet Thy God</a:t>
            </a:r>
            <a:br>
              <a:rPr lang="en-US" sz="3700" b="1" dirty="0" smtClean="0">
                <a:solidFill>
                  <a:schemeClr val="bg1"/>
                </a:solidFill>
                <a:effectLst>
                  <a:innerShdw blurRad="63500" dist="38100" dir="2700000">
                    <a:schemeClr val="bg1">
                      <a:lumMod val="50000"/>
                      <a:alpha val="50000"/>
                    </a:schemeClr>
                  </a:innerShdw>
                </a:effectLst>
                <a:latin typeface="Cambria"/>
                <a:cs typeface="Cambria"/>
              </a:rPr>
            </a:br>
            <a:r>
              <a:rPr lang="en-US" sz="3200" b="1" i="0" dirty="0" smtClean="0">
                <a:solidFill>
                  <a:schemeClr val="bg1"/>
                </a:solidFill>
                <a:effectLst>
                  <a:innerShdw blurRad="63500" dist="38100" dir="2700000">
                    <a:schemeClr val="bg1">
                      <a:lumMod val="50000"/>
                      <a:alpha val="50000"/>
                    </a:schemeClr>
                  </a:innerShdw>
                </a:effectLst>
                <a:latin typeface="Cambria"/>
                <a:cs typeface="Cambria"/>
              </a:rPr>
              <a:t>By James H. Stanley</a:t>
            </a:r>
            <a:endParaRPr lang="en-US" sz="3200" b="1" i="0" dirty="0">
              <a:solidFill>
                <a:schemeClr val="bg1"/>
              </a:solidFill>
              <a:effectLst>
                <a:innerShdw blurRad="63500" dist="38100" dir="2700000">
                  <a:schemeClr val="bg1">
                    <a:lumMod val="50000"/>
                    <a:alpha val="50000"/>
                  </a:schemeClr>
                </a:innerShdw>
              </a:effectLst>
              <a:latin typeface="Cambria"/>
              <a:cs typeface="Cambria"/>
            </a:endParaRPr>
          </a:p>
        </p:txBody>
      </p:sp>
      <p:sp>
        <p:nvSpPr>
          <p:cNvPr id="5" name="Rectangle 2"/>
          <p:cNvSpPr txBox="1">
            <a:spLocks noChangeArrowheads="1"/>
          </p:cNvSpPr>
          <p:nvPr/>
        </p:nvSpPr>
        <p:spPr bwMode="auto">
          <a:xfrm>
            <a:off x="1185120" y="2461219"/>
            <a:ext cx="7492320" cy="3876887"/>
          </a:xfrm>
          <a:prstGeom prst="rect">
            <a:avLst/>
          </a:prstGeom>
          <a:noFill/>
          <a:ln w="9525">
            <a:noFill/>
            <a:round/>
            <a:headEnd/>
            <a:tailEnd/>
          </a:ln>
        </p:spPr>
        <p:txBody>
          <a:bodyPr vert="horz" wrap="square" lIns="0" tIns="14629" rIns="0" bIns="0" numCol="1" anchor="t" anchorCtr="0" compatLnSpc="1">
            <a:prstTxWarp prst="textNoShape">
              <a:avLst/>
            </a:prstTxWarp>
          </a:bodyPr>
          <a:lstStyle/>
          <a:p>
            <a:pPr marL="754571" marR="0" lvl="1" indent="-293764" algn="l" defTabSz="652330" rtl="0" eaLnBrk="1" fontAlgn="base" latinLnBrk="0" hangingPunct="0">
              <a:lnSpc>
                <a:spcPct val="96000"/>
              </a:lnSpc>
              <a:spcBef>
                <a:spcPct val="0"/>
              </a:spcBef>
              <a:spcAft>
                <a:spcPct val="0"/>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700" b="0" i="0" u="none" strike="noStrike" kern="0" cap="none" spc="0" normalizeH="0" baseline="0" noProof="0" dirty="0" smtClean="0">
                <a:ln>
                  <a:noFill/>
                </a:ln>
                <a:solidFill>
                  <a:srgbClr val="000000"/>
                </a:solidFill>
                <a:effectLst/>
                <a:uLnTx/>
                <a:uFillTx/>
                <a:latin typeface="Cambria" charset="0"/>
                <a:ea typeface="Cambria" charset="0"/>
                <a:cs typeface="Cambria" charset="0"/>
              </a:rPr>
              <a:t>Careless soul, why will you linger,</a:t>
            </a:r>
          </a:p>
          <a:p>
            <a:pPr marL="754571" marR="0" lvl="1" indent="-293764" algn="l" defTabSz="652330" rtl="0" eaLnBrk="1" fontAlgn="base" latinLnBrk="0" hangingPunct="0">
              <a:lnSpc>
                <a:spcPct val="96000"/>
              </a:lnSpc>
              <a:spcBef>
                <a:spcPct val="0"/>
              </a:spcBef>
              <a:spcAft>
                <a:spcPct val="0"/>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700" b="0" i="0" u="none" strike="noStrike" kern="0" cap="none" spc="0" normalizeH="0" baseline="0" noProof="0" dirty="0" smtClean="0">
                <a:ln>
                  <a:noFill/>
                </a:ln>
                <a:solidFill>
                  <a:srgbClr val="000000"/>
                </a:solidFill>
                <a:effectLst/>
                <a:uLnTx/>
                <a:uFillTx/>
                <a:latin typeface="Cambria" charset="0"/>
                <a:ea typeface="Cambria" charset="0"/>
                <a:cs typeface="Cambria" charset="0"/>
              </a:rPr>
              <a:t>	</a:t>
            </a:r>
            <a:r>
              <a:rPr kumimoji="0" lang="en-US" sz="2700" b="0" i="0" u="none" strike="noStrike" kern="0" cap="none" spc="0" normalizeH="0" baseline="0" noProof="0" dirty="0" err="1" smtClean="0">
                <a:ln>
                  <a:noFill/>
                </a:ln>
                <a:solidFill>
                  <a:srgbClr val="000000"/>
                </a:solidFill>
                <a:effectLst/>
                <a:uLnTx/>
                <a:uFillTx/>
                <a:latin typeface="Cambria" charset="0"/>
                <a:ea typeface="Cambria" charset="0"/>
                <a:cs typeface="Cambria" charset="0"/>
              </a:rPr>
              <a:t>Wand’ring</a:t>
            </a:r>
            <a:r>
              <a:rPr kumimoji="0" lang="en-US" sz="2700" b="0" i="0" u="none" strike="noStrike" kern="0" cap="none" spc="0" normalizeH="0" baseline="0" noProof="0" dirty="0" smtClean="0">
                <a:ln>
                  <a:noFill/>
                </a:ln>
                <a:solidFill>
                  <a:srgbClr val="000000"/>
                </a:solidFill>
                <a:effectLst/>
                <a:uLnTx/>
                <a:uFillTx/>
                <a:latin typeface="Cambria" charset="0"/>
                <a:ea typeface="Cambria" charset="0"/>
                <a:cs typeface="Cambria" charset="0"/>
              </a:rPr>
              <a:t> from the fold of God?</a:t>
            </a:r>
          </a:p>
          <a:p>
            <a:pPr marL="754571" marR="0" lvl="1" indent="-293764" algn="l" defTabSz="652330" rtl="0" eaLnBrk="1" fontAlgn="base" latinLnBrk="0" hangingPunct="0">
              <a:lnSpc>
                <a:spcPct val="96000"/>
              </a:lnSpc>
              <a:spcBef>
                <a:spcPct val="0"/>
              </a:spcBef>
              <a:spcAft>
                <a:spcPct val="0"/>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700" b="0" i="0" u="none" strike="noStrike" kern="0" cap="none" spc="0" normalizeH="0" baseline="0" noProof="0" dirty="0" smtClean="0">
                <a:ln>
                  <a:noFill/>
                </a:ln>
                <a:solidFill>
                  <a:srgbClr val="000000"/>
                </a:solidFill>
                <a:effectLst/>
                <a:uLnTx/>
                <a:uFillTx/>
                <a:latin typeface="Cambria" charset="0"/>
                <a:ea typeface="Cambria" charset="0"/>
                <a:cs typeface="Cambria" charset="0"/>
              </a:rPr>
              <a:t>Hear you not the invitation?</a:t>
            </a:r>
          </a:p>
          <a:p>
            <a:pPr marL="754571" marR="0" lvl="1" indent="-293764" algn="l" defTabSz="652330" rtl="0" eaLnBrk="1" fontAlgn="base" latinLnBrk="0" hangingPunct="0">
              <a:lnSpc>
                <a:spcPct val="96000"/>
              </a:lnSpc>
              <a:spcBef>
                <a:spcPct val="0"/>
              </a:spcBef>
              <a:spcAft>
                <a:spcPct val="0"/>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700" b="0" i="0" u="none" strike="noStrike" kern="0" cap="none" spc="0" normalizeH="0" baseline="0" noProof="0" dirty="0" smtClean="0">
                <a:ln>
                  <a:noFill/>
                </a:ln>
                <a:solidFill>
                  <a:srgbClr val="000000"/>
                </a:solidFill>
                <a:effectLst/>
                <a:uLnTx/>
                <a:uFillTx/>
                <a:latin typeface="Cambria" charset="0"/>
                <a:ea typeface="Cambria" charset="0"/>
                <a:cs typeface="Cambria" charset="0"/>
              </a:rPr>
              <a:t>	Oh, prepare to meet thy God.</a:t>
            </a:r>
          </a:p>
          <a:p>
            <a:pPr marL="754571" marR="0" lvl="1" indent="-293764" algn="l" defTabSz="652330" rtl="0" eaLnBrk="1" fontAlgn="base" latinLnBrk="0" hangingPunct="0">
              <a:lnSpc>
                <a:spcPct val="96000"/>
              </a:lnSpc>
              <a:spcBef>
                <a:spcPts val="1633"/>
              </a:spcBef>
              <a:spcAft>
                <a:spcPct val="0"/>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700" b="1" i="1" u="none" strike="noStrike" kern="0" cap="none" spc="0" normalizeH="0" baseline="0" noProof="0" dirty="0" smtClean="0">
                <a:ln>
                  <a:noFill/>
                </a:ln>
                <a:solidFill>
                  <a:srgbClr val="000000"/>
                </a:solidFill>
                <a:effectLst/>
                <a:uLnTx/>
                <a:uFillTx/>
                <a:latin typeface="Cambria" charset="0"/>
                <a:ea typeface="Cambria" charset="0"/>
                <a:cs typeface="Cambria" charset="0"/>
              </a:rPr>
              <a:t>Chorus: </a:t>
            </a:r>
            <a:r>
              <a:rPr kumimoji="0" lang="en-US" sz="2700" b="0" i="0" u="none" strike="noStrike" kern="0" cap="none" spc="0" normalizeH="0" baseline="0" noProof="0" dirty="0" smtClean="0">
                <a:ln>
                  <a:noFill/>
                </a:ln>
                <a:solidFill>
                  <a:srgbClr val="000000"/>
                </a:solidFill>
                <a:effectLst/>
                <a:uLnTx/>
                <a:uFillTx/>
                <a:latin typeface="Cambria" charset="0"/>
                <a:ea typeface="Cambria" charset="0"/>
                <a:cs typeface="Cambria" charset="0"/>
              </a:rPr>
              <a:t>Careless soul, oh, heed the warning,</a:t>
            </a:r>
          </a:p>
          <a:p>
            <a:pPr marL="754571" marR="0" lvl="1" indent="-293764" algn="l" defTabSz="652330" rtl="0" eaLnBrk="1" fontAlgn="base" latinLnBrk="0" hangingPunct="0">
              <a:lnSpc>
                <a:spcPct val="96000"/>
              </a:lnSpc>
              <a:spcBef>
                <a:spcPct val="0"/>
              </a:spcBef>
              <a:spcAft>
                <a:spcPct val="0"/>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700" b="0" i="0" u="none" strike="noStrike" kern="0" cap="none" spc="0" normalizeH="0" baseline="0" noProof="0" dirty="0" smtClean="0">
                <a:ln>
                  <a:noFill/>
                </a:ln>
                <a:solidFill>
                  <a:srgbClr val="000000"/>
                </a:solidFill>
                <a:effectLst/>
                <a:uLnTx/>
                <a:uFillTx/>
                <a:latin typeface="Cambria" charset="0"/>
                <a:ea typeface="Cambria" charset="0"/>
                <a:cs typeface="Cambria" charset="0"/>
              </a:rPr>
              <a:t>	For your life will soon be gone;</a:t>
            </a:r>
          </a:p>
          <a:p>
            <a:pPr marL="754571" marR="0" lvl="1" indent="-293764" algn="l" defTabSz="652330" rtl="0" eaLnBrk="1" fontAlgn="base" latinLnBrk="0" hangingPunct="0">
              <a:lnSpc>
                <a:spcPct val="96000"/>
              </a:lnSpc>
              <a:spcBef>
                <a:spcPct val="0"/>
              </a:spcBef>
              <a:spcAft>
                <a:spcPct val="0"/>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700" b="0" i="0" u="none" strike="noStrike" kern="0" cap="none" spc="0" normalizeH="0" baseline="0" noProof="0" dirty="0" smtClean="0">
                <a:ln>
                  <a:noFill/>
                </a:ln>
                <a:solidFill>
                  <a:srgbClr val="000000"/>
                </a:solidFill>
                <a:effectLst/>
                <a:uLnTx/>
                <a:uFillTx/>
                <a:latin typeface="Cambria" charset="0"/>
                <a:ea typeface="Cambria" charset="0"/>
                <a:cs typeface="Cambria" charset="0"/>
              </a:rPr>
              <a:t>Oh, how sad to face the judgment,</a:t>
            </a:r>
          </a:p>
          <a:p>
            <a:pPr marL="754571" marR="0" lvl="1" indent="-293764" algn="l" defTabSz="652330" rtl="0" eaLnBrk="1" fontAlgn="base" latinLnBrk="0" hangingPunct="0">
              <a:lnSpc>
                <a:spcPct val="96000"/>
              </a:lnSpc>
              <a:spcBef>
                <a:spcPct val="0"/>
              </a:spcBef>
              <a:spcAft>
                <a:spcPct val="0"/>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700" b="0" i="0" u="none" strike="noStrike" kern="0" cap="none" spc="0" normalizeH="0" baseline="0" noProof="0" dirty="0" smtClean="0">
                <a:ln>
                  <a:noFill/>
                </a:ln>
                <a:solidFill>
                  <a:srgbClr val="000000"/>
                </a:solidFill>
                <a:effectLst/>
                <a:uLnTx/>
                <a:uFillTx/>
                <a:latin typeface="Cambria" charset="0"/>
                <a:ea typeface="Cambria" charset="0"/>
                <a:cs typeface="Cambria" charset="0"/>
              </a:rPr>
              <a:t>	Unprepared to meet thy God.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fade">
                                      <p:cBhvr>
                                        <p:cTn id="24" dur="1000"/>
                                        <p:tgtEl>
                                          <p:spTgt spid="5">
                                            <p:txEl>
                                              <p:pRg st="2" end="2"/>
                                            </p:txEl>
                                          </p:spTgt>
                                        </p:tgtEl>
                                      </p:cBhvr>
                                    </p:animEffect>
                                    <p:anim calcmode="lin" valueType="num">
                                      <p:cBhvr>
                                        <p:cTn id="2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fade">
                                      <p:cBhvr>
                                        <p:cTn id="29" dur="1000"/>
                                        <p:tgtEl>
                                          <p:spTgt spid="5">
                                            <p:txEl>
                                              <p:pRg st="3" end="3"/>
                                            </p:txEl>
                                          </p:spTgt>
                                        </p:tgtEl>
                                      </p:cBhvr>
                                    </p:animEffect>
                                    <p:anim calcmode="lin" valueType="num">
                                      <p:cBhvr>
                                        <p:cTn id="3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Effect transition="in" filter="fade">
                                      <p:cBhvr>
                                        <p:cTn id="36" dur="1000"/>
                                        <p:tgtEl>
                                          <p:spTgt spid="5">
                                            <p:txEl>
                                              <p:pRg st="4" end="4"/>
                                            </p:txEl>
                                          </p:spTgt>
                                        </p:tgtEl>
                                      </p:cBhvr>
                                    </p:animEffect>
                                    <p:anim calcmode="lin" valueType="num">
                                      <p:cBhvr>
                                        <p:cTn id="37"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5">
                                            <p:txEl>
                                              <p:pRg st="5" end="5"/>
                                            </p:txEl>
                                          </p:spTgt>
                                        </p:tgtEl>
                                        <p:attrNameLst>
                                          <p:attrName>style.visibility</p:attrName>
                                        </p:attrNameLst>
                                      </p:cBhvr>
                                      <p:to>
                                        <p:strVal val="visible"/>
                                      </p:to>
                                    </p:set>
                                    <p:animEffect transition="in" filter="fade">
                                      <p:cBhvr>
                                        <p:cTn id="41" dur="1000"/>
                                        <p:tgtEl>
                                          <p:spTgt spid="5">
                                            <p:txEl>
                                              <p:pRg st="5" end="5"/>
                                            </p:txEl>
                                          </p:spTgt>
                                        </p:tgtEl>
                                      </p:cBhvr>
                                    </p:animEffect>
                                    <p:anim calcmode="lin" valueType="num">
                                      <p:cBhvr>
                                        <p:cTn id="42"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5">
                                            <p:txEl>
                                              <p:pRg st="5" end="5"/>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5">
                                            <p:txEl>
                                              <p:pRg st="6" end="6"/>
                                            </p:txEl>
                                          </p:spTgt>
                                        </p:tgtEl>
                                        <p:attrNameLst>
                                          <p:attrName>style.visibility</p:attrName>
                                        </p:attrNameLst>
                                      </p:cBhvr>
                                      <p:to>
                                        <p:strVal val="visible"/>
                                      </p:to>
                                    </p:set>
                                    <p:animEffect transition="in" filter="fade">
                                      <p:cBhvr>
                                        <p:cTn id="46" dur="1000"/>
                                        <p:tgtEl>
                                          <p:spTgt spid="5">
                                            <p:txEl>
                                              <p:pRg st="6" end="6"/>
                                            </p:txEl>
                                          </p:spTgt>
                                        </p:tgtEl>
                                      </p:cBhvr>
                                    </p:animEffect>
                                    <p:anim calcmode="lin" valueType="num">
                                      <p:cBhvr>
                                        <p:cTn id="47"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5">
                                            <p:txEl>
                                              <p:pRg st="6" end="6"/>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5">
                                            <p:txEl>
                                              <p:pRg st="7" end="7"/>
                                            </p:txEl>
                                          </p:spTgt>
                                        </p:tgtEl>
                                        <p:attrNameLst>
                                          <p:attrName>style.visibility</p:attrName>
                                        </p:attrNameLst>
                                      </p:cBhvr>
                                      <p:to>
                                        <p:strVal val="visible"/>
                                      </p:to>
                                    </p:set>
                                    <p:animEffect transition="in" filter="fade">
                                      <p:cBhvr>
                                        <p:cTn id="51" dur="1000"/>
                                        <p:tgtEl>
                                          <p:spTgt spid="5">
                                            <p:txEl>
                                              <p:pRg st="7" end="7"/>
                                            </p:txEl>
                                          </p:spTgt>
                                        </p:tgtEl>
                                      </p:cBhvr>
                                    </p:animEffect>
                                    <p:anim calcmode="lin" valueType="num">
                                      <p:cBhvr>
                                        <p:cTn id="52"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3"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a:xfrm>
            <a:off x="693592" y="1769946"/>
            <a:ext cx="7859063" cy="3076821"/>
          </a:xfrm>
          <a:blipFill rotWithShape="1">
            <a:blip r:embed="rId2">
              <a:alphaModFix amt="81000"/>
            </a:blip>
            <a:tile tx="0" ty="0" sx="100000" sy="100000" flip="none" algn="tl"/>
          </a:blipFill>
          <a:effectLst>
            <a:outerShdw blurRad="50800" dist="63500" dir="2700000">
              <a:srgbClr val="000000">
                <a:alpha val="43000"/>
              </a:srgbClr>
            </a:outerShdw>
          </a:effectLst>
          <a:scene3d>
            <a:camera prst="orthographicFront"/>
            <a:lightRig rig="threePt" dir="t"/>
          </a:scene3d>
          <a:sp3d>
            <a:bevelT/>
            <a:bevelB/>
          </a:sp3d>
        </p:spPr>
        <p:txBody>
          <a:bodyPr tIns="20116">
            <a:normAutofit/>
          </a:bodyPr>
          <a:lstStyle/>
          <a:p>
            <a:pPr>
              <a:tabLst>
                <a:tab pos="656650" algn="l"/>
                <a:tab pos="1313299" algn="l"/>
                <a:tab pos="1969949" algn="l"/>
                <a:tab pos="2626599" algn="l"/>
                <a:tab pos="3283248" algn="l"/>
                <a:tab pos="3939898" algn="l"/>
                <a:tab pos="4596548" algn="l"/>
                <a:tab pos="5253198" algn="l"/>
              </a:tabLst>
              <a:defRPr/>
            </a:pPr>
            <a:r>
              <a:rPr lang="en-US" sz="6500" b="1" dirty="0" smtClean="0">
                <a:solidFill>
                  <a:schemeClr val="bg1"/>
                </a:solidFill>
                <a:effectLst>
                  <a:innerShdw blurRad="63500" dist="38100" dir="2700000">
                    <a:schemeClr val="bg1">
                      <a:lumMod val="50000"/>
                      <a:alpha val="50000"/>
                    </a:schemeClr>
                  </a:innerShdw>
                </a:effectLst>
                <a:latin typeface="Cambria"/>
                <a:cs typeface="Cambria"/>
              </a:rPr>
              <a:t>Are You Careless </a:t>
            </a:r>
            <a:r>
              <a:rPr lang="en-US" sz="6500" b="1" dirty="0">
                <a:solidFill>
                  <a:schemeClr val="bg1"/>
                </a:solidFill>
                <a:effectLst>
                  <a:innerShdw blurRad="63500" dist="38100" dir="2700000">
                    <a:schemeClr val="bg1">
                      <a:lumMod val="50000"/>
                      <a:alpha val="50000"/>
                    </a:schemeClr>
                  </a:innerShdw>
                </a:effectLst>
                <a:latin typeface="Cambria"/>
                <a:cs typeface="Cambria"/>
              </a:rPr>
              <a:t>with</a:t>
            </a:r>
            <a:r>
              <a:rPr lang="en-US" sz="6500" b="1" dirty="0" smtClean="0">
                <a:solidFill>
                  <a:schemeClr val="bg1"/>
                </a:solidFill>
                <a:effectLst>
                  <a:innerShdw blurRad="63500" dist="38100" dir="2700000">
                    <a:schemeClr val="bg1">
                      <a:lumMod val="50000"/>
                      <a:alpha val="50000"/>
                    </a:schemeClr>
                  </a:innerShdw>
                </a:effectLst>
                <a:latin typeface="Cambria"/>
                <a:cs typeface="Cambria"/>
              </a:rPr>
              <a:t> Your Soul</a:t>
            </a:r>
            <a:r>
              <a:rPr lang="en-US" sz="6500" b="1" dirty="0">
                <a:solidFill>
                  <a:schemeClr val="bg1"/>
                </a:solidFill>
                <a:effectLst>
                  <a:innerShdw blurRad="63500" dist="38100" dir="2700000">
                    <a:schemeClr val="bg1">
                      <a:lumMod val="50000"/>
                      <a:alpha val="50000"/>
                    </a:schemeClr>
                  </a:innerShdw>
                </a:effectLst>
                <a:latin typeface="Cambria"/>
                <a:cs typeface="Cambria"/>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2"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a:xfrm>
            <a:off x="355680" y="273629"/>
            <a:ext cx="8526241" cy="1496317"/>
          </a:xfrm>
          <a:blipFill rotWithShape="1">
            <a:blip r:embed="rId2">
              <a:alphaModFix amt="81000"/>
            </a:blip>
            <a:tile tx="0" ty="0" sx="100000" sy="100000" flip="none" algn="tl"/>
          </a:blipFill>
          <a:effectLst>
            <a:outerShdw blurRad="50800" dist="63500" dir="2700000">
              <a:srgbClr val="000000">
                <a:alpha val="43000"/>
              </a:srgbClr>
            </a:outerShdw>
          </a:effectLst>
          <a:scene3d>
            <a:camera prst="orthographicFront"/>
            <a:lightRig rig="threePt" dir="t"/>
          </a:scene3d>
          <a:sp3d>
            <a:bevelT/>
            <a:bevelB/>
          </a:sp3d>
        </p:spPr>
        <p:txBody>
          <a:bodyPr tIns="20116"/>
          <a:lstStyle/>
          <a:p>
            <a:pPr algn="ctr" eaLnBrk="1">
              <a:tabLst>
                <a:tab pos="656650" algn="l"/>
                <a:tab pos="1313299" algn="l"/>
                <a:tab pos="1969949" algn="l"/>
                <a:tab pos="2626599" algn="l"/>
                <a:tab pos="3283248" algn="l"/>
                <a:tab pos="3939898" algn="l"/>
                <a:tab pos="4596548" algn="l"/>
                <a:tab pos="5253198" algn="l"/>
              </a:tabLst>
              <a:defRPr/>
            </a:pPr>
            <a:r>
              <a:rPr lang="en-US" sz="3700" b="1" dirty="0" smtClean="0">
                <a:solidFill>
                  <a:schemeClr val="bg1"/>
                </a:solidFill>
                <a:effectLst>
                  <a:innerShdw blurRad="63500" dist="38100" dir="2700000">
                    <a:schemeClr val="bg1">
                      <a:lumMod val="50000"/>
                      <a:alpha val="50000"/>
                    </a:schemeClr>
                  </a:innerShdw>
                </a:effectLst>
                <a:latin typeface="Cambria"/>
                <a:cs typeface="Cambria"/>
              </a:rPr>
              <a:t>I. If You are Not a Christian You are Careless with Your Soul When…</a:t>
            </a:r>
            <a:endParaRPr lang="en-US" sz="3700" b="1" dirty="0">
              <a:solidFill>
                <a:schemeClr val="bg1"/>
              </a:solidFill>
              <a:effectLst>
                <a:innerShdw blurRad="63500" dist="38100" dir="2700000">
                  <a:schemeClr val="bg1">
                    <a:lumMod val="50000"/>
                    <a:alpha val="50000"/>
                  </a:schemeClr>
                </a:innerShdw>
              </a:effectLst>
              <a:latin typeface="Cambria"/>
              <a:cs typeface="Cambria"/>
            </a:endParaRPr>
          </a:p>
        </p:txBody>
      </p:sp>
      <p:sp>
        <p:nvSpPr>
          <p:cNvPr id="5" name="Rectangle 2"/>
          <p:cNvSpPr txBox="1">
            <a:spLocks noChangeArrowheads="1"/>
          </p:cNvSpPr>
          <p:nvPr/>
        </p:nvSpPr>
        <p:spPr bwMode="auto">
          <a:xfrm>
            <a:off x="987840" y="2461219"/>
            <a:ext cx="7689600" cy="3876887"/>
          </a:xfrm>
          <a:prstGeom prst="rect">
            <a:avLst/>
          </a:prstGeom>
          <a:noFill/>
          <a:ln w="9525">
            <a:noFill/>
            <a:round/>
            <a:headEnd/>
            <a:tailEnd/>
          </a:ln>
        </p:spPr>
        <p:txBody>
          <a:bodyPr vert="horz" wrap="square" lIns="0" tIns="14629" rIns="0" bIns="0" numCol="1" anchor="t" anchorCtr="0" compatLnSpc="1">
            <a:prstTxWarp prst="textNoShape">
              <a:avLst/>
            </a:prstTxWarp>
          </a:bodyPr>
          <a:lstStyle/>
          <a:p>
            <a:pPr marL="391686" marR="0" lvl="0" indent="-293764" algn="l" defTabSz="652330" rtl="0" eaLnBrk="1" fontAlgn="base" latinLnBrk="0" hangingPunct="0">
              <a:lnSpc>
                <a:spcPct val="96000"/>
              </a:lnSpc>
              <a:spcBef>
                <a:spcPct val="0"/>
              </a:spcBef>
              <a:spcAft>
                <a:spcPts val="1293"/>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900" b="1" i="0" u="none" strike="noStrike" kern="0" cap="none" spc="0" normalizeH="0" baseline="0" noProof="0" dirty="0" smtClean="0">
                <a:ln>
                  <a:noFill/>
                </a:ln>
                <a:solidFill>
                  <a:srgbClr val="000000"/>
                </a:solidFill>
                <a:effectLst/>
                <a:uLnTx/>
                <a:uFillTx/>
                <a:latin typeface="Cambria" charset="0"/>
                <a:ea typeface="Cambria" charset="0"/>
                <a:cs typeface="Cambria" charset="0"/>
              </a:rPr>
              <a:t>A. You follow your natural inclinations.</a:t>
            </a:r>
          </a:p>
          <a:p>
            <a:pPr marL="754571" marR="0" lvl="1" indent="-293764" algn="l" defTabSz="652330" rtl="0" eaLnBrk="1" fontAlgn="base" latinLnBrk="0" hangingPunct="0">
              <a:lnSpc>
                <a:spcPct val="96000"/>
              </a:lnSpc>
              <a:spcBef>
                <a:spcPct val="0"/>
              </a:spcBef>
              <a:spcAft>
                <a:spcPts val="1032"/>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500" b="0" i="0" u="none" strike="noStrike" kern="0" cap="none" spc="0" normalizeH="0" baseline="0" noProof="0" dirty="0" smtClean="0">
                <a:ln>
                  <a:noFill/>
                </a:ln>
                <a:solidFill>
                  <a:srgbClr val="000000"/>
                </a:solidFill>
                <a:effectLst/>
                <a:uLnTx/>
                <a:uFillTx/>
                <a:latin typeface="Cambria" charset="0"/>
                <a:ea typeface="Cambria" charset="0"/>
                <a:cs typeface="Cambria" charset="0"/>
              </a:rPr>
              <a:t>1.	Some speak of this as “following your gut” or “living out your own truth!”</a:t>
            </a:r>
          </a:p>
          <a:p>
            <a:pPr marL="1117456" marR="0" lvl="2" indent="-293764" algn="l" defTabSz="652330" rtl="0" eaLnBrk="1" fontAlgn="base" latinLnBrk="0" hangingPunct="0">
              <a:lnSpc>
                <a:spcPct val="96000"/>
              </a:lnSpc>
              <a:spcBef>
                <a:spcPct val="0"/>
              </a:spcBef>
              <a:spcAft>
                <a:spcPts val="771"/>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400" b="0" i="0" u="none" strike="noStrike" kern="0" cap="none" spc="0" normalizeH="0" baseline="0" noProof="0" dirty="0" smtClean="0">
                <a:ln>
                  <a:noFill/>
                </a:ln>
                <a:solidFill>
                  <a:srgbClr val="000000"/>
                </a:solidFill>
                <a:effectLst/>
                <a:uLnTx/>
                <a:uFillTx/>
                <a:latin typeface="Cambria" charset="0"/>
                <a:ea typeface="Cambria" charset="0"/>
                <a:cs typeface="Cambria" charset="0"/>
              </a:rPr>
              <a:t>a.	That is a mistake because we don’t have it within us to direct our own lives unto eternity (Jer. 10:23).</a:t>
            </a:r>
          </a:p>
          <a:p>
            <a:pPr marL="1117456" marR="0" lvl="2" indent="-293764" algn="l" defTabSz="652330" rtl="0" eaLnBrk="1" fontAlgn="base" latinLnBrk="0" hangingPunct="0">
              <a:lnSpc>
                <a:spcPct val="96000"/>
              </a:lnSpc>
              <a:spcBef>
                <a:spcPct val="0"/>
              </a:spcBef>
              <a:spcAft>
                <a:spcPts val="771"/>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400" b="0" i="0" u="none" strike="noStrike" kern="0" cap="none" spc="0" normalizeH="0" baseline="0" noProof="0" dirty="0" err="1" smtClean="0">
                <a:ln>
                  <a:noFill/>
                </a:ln>
                <a:solidFill>
                  <a:srgbClr val="000000"/>
                </a:solidFill>
                <a:effectLst/>
                <a:uLnTx/>
                <a:uFillTx/>
                <a:latin typeface="Cambria" charset="0"/>
                <a:ea typeface="Cambria" charset="0"/>
                <a:cs typeface="Cambria" charset="0"/>
              </a:rPr>
              <a:t>b</a:t>
            </a:r>
            <a:r>
              <a:rPr kumimoji="0" lang="en-US" sz="2400" b="0" i="0" u="none" strike="noStrike" kern="0" cap="none" spc="0" normalizeH="0" baseline="0" noProof="0" dirty="0" smtClean="0">
                <a:ln>
                  <a:noFill/>
                </a:ln>
                <a:solidFill>
                  <a:srgbClr val="000000"/>
                </a:solidFill>
                <a:effectLst/>
                <a:uLnTx/>
                <a:uFillTx/>
                <a:latin typeface="Cambria" charset="0"/>
                <a:ea typeface="Cambria" charset="0"/>
                <a:cs typeface="Cambria" charset="0"/>
              </a:rPr>
              <a:t>.	Men can often believe they are doing right when they actually do wrong—cf. Adolf Hitler, Charles Manson, Joseph Stalin, etc. (Prov. 14:12). </a:t>
            </a:r>
          </a:p>
          <a:p>
            <a:pPr marL="1117456" marR="0" lvl="2" indent="-293764" algn="l" defTabSz="652330" rtl="0" eaLnBrk="1" fontAlgn="base" latinLnBrk="0" hangingPunct="0">
              <a:lnSpc>
                <a:spcPct val="96000"/>
              </a:lnSpc>
              <a:spcBef>
                <a:spcPct val="0"/>
              </a:spcBef>
              <a:spcAft>
                <a:spcPts val="771"/>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endParaRPr kumimoji="0" lang="en-US" sz="2200" b="0" i="0" u="none" strike="noStrike" kern="0" cap="none" spc="0" normalizeH="0" baseline="0" noProof="0" dirty="0" smtClean="0">
              <a:ln>
                <a:noFill/>
              </a:ln>
              <a:solidFill>
                <a:srgbClr val="000000"/>
              </a:solidFill>
              <a:effectLst/>
              <a:uLnTx/>
              <a:uFillTx/>
              <a:latin typeface="Cambria" charset="0"/>
              <a:ea typeface="Cambria" charset="0"/>
              <a:cs typeface="Cambria"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2" animBg="1"/>
      <p:bldP spid="5" grpId="0" build="p" bldLvl="2"/>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987840" y="2461219"/>
            <a:ext cx="7689600" cy="3876887"/>
          </a:xfrm>
          <a:prstGeom prst="rect">
            <a:avLst/>
          </a:prstGeom>
          <a:noFill/>
          <a:ln w="9525">
            <a:noFill/>
            <a:round/>
            <a:headEnd/>
            <a:tailEnd/>
          </a:ln>
        </p:spPr>
        <p:txBody>
          <a:bodyPr vert="horz" wrap="square" lIns="0" tIns="14629" rIns="0" bIns="0" numCol="1" anchor="t" anchorCtr="0" compatLnSpc="1">
            <a:prstTxWarp prst="textNoShape">
              <a:avLst/>
            </a:prstTxWarp>
          </a:bodyPr>
          <a:lstStyle/>
          <a:p>
            <a:pPr marL="391686" marR="0" lvl="0" indent="-293764" algn="l" defTabSz="652330" rtl="0" eaLnBrk="1" fontAlgn="base" latinLnBrk="0" hangingPunct="0">
              <a:lnSpc>
                <a:spcPct val="96000"/>
              </a:lnSpc>
              <a:spcBef>
                <a:spcPct val="0"/>
              </a:spcBef>
              <a:spcAft>
                <a:spcPts val="1293"/>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900" b="1" i="0" u="none" strike="noStrike" kern="0" cap="none" spc="0" normalizeH="0" baseline="0" noProof="0" dirty="0" smtClean="0">
                <a:ln>
                  <a:noFill/>
                </a:ln>
                <a:solidFill>
                  <a:srgbClr val="000000"/>
                </a:solidFill>
                <a:effectLst/>
                <a:uLnTx/>
                <a:uFillTx/>
                <a:latin typeface="Cambria" charset="0"/>
                <a:ea typeface="Cambria" charset="0"/>
                <a:cs typeface="Cambria" charset="0"/>
              </a:rPr>
              <a:t>B.	Neglect your opportunities for salvation.</a:t>
            </a:r>
          </a:p>
          <a:p>
            <a:pPr marL="754571" marR="0" lvl="1" indent="-293764" algn="l" defTabSz="652330" rtl="0" eaLnBrk="1" fontAlgn="base" latinLnBrk="0" hangingPunct="0">
              <a:lnSpc>
                <a:spcPct val="96000"/>
              </a:lnSpc>
              <a:spcBef>
                <a:spcPct val="0"/>
              </a:spcBef>
              <a:spcAft>
                <a:spcPts val="1032"/>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500" b="0" i="0" u="none" strike="noStrike" kern="0" cap="none" spc="0" normalizeH="0" baseline="0" noProof="0" dirty="0" smtClean="0">
                <a:ln>
                  <a:noFill/>
                </a:ln>
                <a:solidFill>
                  <a:srgbClr val="000000"/>
                </a:solidFill>
                <a:effectLst/>
                <a:uLnTx/>
                <a:uFillTx/>
                <a:latin typeface="Cambria" charset="0"/>
                <a:ea typeface="Cambria" charset="0"/>
                <a:cs typeface="Cambria" charset="0"/>
              </a:rPr>
              <a:t>1.	Man or woman on parole who violates the terms of parole—value freedom?</a:t>
            </a:r>
          </a:p>
          <a:p>
            <a:pPr marL="754571" marR="0" lvl="1" indent="-293764" algn="l" defTabSz="652330" rtl="0" eaLnBrk="1" fontAlgn="base" latinLnBrk="0" hangingPunct="0">
              <a:lnSpc>
                <a:spcPct val="96000"/>
              </a:lnSpc>
              <a:spcBef>
                <a:spcPct val="0"/>
              </a:spcBef>
              <a:spcAft>
                <a:spcPts val="1032"/>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500" b="0" i="0" u="none" strike="noStrike" kern="0" cap="none" spc="0" normalizeH="0" baseline="0" noProof="0" dirty="0" smtClean="0">
                <a:ln>
                  <a:noFill/>
                </a:ln>
                <a:solidFill>
                  <a:srgbClr val="000000"/>
                </a:solidFill>
                <a:effectLst/>
                <a:uLnTx/>
                <a:uFillTx/>
                <a:latin typeface="Cambria" charset="0"/>
                <a:ea typeface="Cambria" charset="0"/>
                <a:cs typeface="Cambria" charset="0"/>
              </a:rPr>
              <a:t>2.	Criminal disrespectful to one they have wronged—remorseful?</a:t>
            </a:r>
          </a:p>
          <a:p>
            <a:pPr marL="754571" marR="0" lvl="1" indent="-293764" algn="l" defTabSz="652330" rtl="0" eaLnBrk="1" fontAlgn="base" latinLnBrk="0" hangingPunct="0">
              <a:lnSpc>
                <a:spcPct val="96000"/>
              </a:lnSpc>
              <a:spcBef>
                <a:spcPct val="0"/>
              </a:spcBef>
              <a:spcAft>
                <a:spcPts val="1032"/>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500" b="0" i="0" u="none" strike="noStrike" kern="0" cap="none" spc="0" normalizeH="0" baseline="0" noProof="0" dirty="0" smtClean="0">
                <a:ln>
                  <a:noFill/>
                </a:ln>
                <a:solidFill>
                  <a:srgbClr val="000000"/>
                </a:solidFill>
                <a:effectLst/>
                <a:uLnTx/>
                <a:uFillTx/>
                <a:latin typeface="Cambria" charset="0"/>
                <a:ea typeface="Cambria" charset="0"/>
                <a:cs typeface="Cambria" charset="0"/>
              </a:rPr>
              <a:t>3.	Sinner indifferent to the terms and payment that grants pardon? (Heb. 2:1-4).</a:t>
            </a:r>
          </a:p>
        </p:txBody>
      </p:sp>
      <p:sp>
        <p:nvSpPr>
          <p:cNvPr id="4" name="Rectangle 1"/>
          <p:cNvSpPr>
            <a:spLocks noGrp="1" noChangeArrowheads="1"/>
          </p:cNvSpPr>
          <p:nvPr>
            <p:ph type="title"/>
          </p:nvPr>
        </p:nvSpPr>
        <p:spPr>
          <a:xfrm>
            <a:off x="355680" y="273629"/>
            <a:ext cx="8526241" cy="1496317"/>
          </a:xfrm>
          <a:blipFill rotWithShape="1">
            <a:blip r:embed="rId2">
              <a:alphaModFix amt="81000"/>
            </a:blip>
            <a:tile tx="0" ty="0" sx="100000" sy="100000" flip="none" algn="tl"/>
          </a:blipFill>
          <a:effectLst>
            <a:outerShdw blurRad="50800" dist="63500" dir="2700000">
              <a:srgbClr val="000000">
                <a:alpha val="43000"/>
              </a:srgbClr>
            </a:outerShdw>
          </a:effectLst>
          <a:scene3d>
            <a:camera prst="orthographicFront"/>
            <a:lightRig rig="threePt" dir="t"/>
          </a:scene3d>
          <a:sp3d>
            <a:bevelT/>
            <a:bevelB/>
          </a:sp3d>
        </p:spPr>
        <p:txBody>
          <a:bodyPr tIns="20116"/>
          <a:lstStyle/>
          <a:p>
            <a:pPr algn="ctr" eaLnBrk="1">
              <a:tabLst>
                <a:tab pos="656650" algn="l"/>
                <a:tab pos="1313299" algn="l"/>
                <a:tab pos="1969949" algn="l"/>
                <a:tab pos="2626599" algn="l"/>
                <a:tab pos="3283248" algn="l"/>
                <a:tab pos="3939898" algn="l"/>
                <a:tab pos="4596548" algn="l"/>
                <a:tab pos="5253198" algn="l"/>
              </a:tabLst>
              <a:defRPr/>
            </a:pPr>
            <a:r>
              <a:rPr lang="en-US" sz="3700" b="1" dirty="0" smtClean="0">
                <a:solidFill>
                  <a:schemeClr val="bg1"/>
                </a:solidFill>
                <a:effectLst>
                  <a:innerShdw blurRad="63500" dist="38100" dir="2700000">
                    <a:schemeClr val="bg1">
                      <a:lumMod val="50000"/>
                      <a:alpha val="50000"/>
                    </a:schemeClr>
                  </a:innerShdw>
                </a:effectLst>
                <a:latin typeface="Cambria"/>
                <a:cs typeface="Cambria"/>
              </a:rPr>
              <a:t>I. If You are Not a Christian You are Careless with Your Soul When…</a:t>
            </a:r>
            <a:endParaRPr lang="en-US" sz="3700" b="1" dirty="0">
              <a:solidFill>
                <a:schemeClr val="bg1"/>
              </a:solidFill>
              <a:effectLst>
                <a:innerShdw blurRad="63500" dist="38100" dir="2700000">
                  <a:schemeClr val="bg1">
                    <a:lumMod val="50000"/>
                    <a:alpha val="50000"/>
                  </a:schemeClr>
                </a:inn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noChangeArrowheads="1"/>
          </p:cNvSpPr>
          <p:nvPr>
            <p:ph type="title"/>
          </p:nvPr>
        </p:nvSpPr>
        <p:spPr>
          <a:xfrm>
            <a:off x="355680" y="273629"/>
            <a:ext cx="8526241" cy="1496317"/>
          </a:xfrm>
          <a:blipFill rotWithShape="1">
            <a:blip r:embed="rId2">
              <a:alphaModFix amt="81000"/>
            </a:blip>
            <a:tile tx="0" ty="0" sx="100000" sy="100000" flip="none" algn="tl"/>
          </a:blipFill>
          <a:effectLst>
            <a:outerShdw blurRad="50800" dist="63500" dir="2700000">
              <a:srgbClr val="000000">
                <a:alpha val="43000"/>
              </a:srgbClr>
            </a:outerShdw>
          </a:effectLst>
          <a:scene3d>
            <a:camera prst="orthographicFront"/>
            <a:lightRig rig="threePt" dir="t"/>
          </a:scene3d>
          <a:sp3d>
            <a:bevelT/>
            <a:bevelB/>
          </a:sp3d>
        </p:spPr>
        <p:txBody>
          <a:bodyPr tIns="20116"/>
          <a:lstStyle/>
          <a:p>
            <a:pPr algn="ctr" eaLnBrk="1">
              <a:tabLst>
                <a:tab pos="656650" algn="l"/>
                <a:tab pos="1313299" algn="l"/>
                <a:tab pos="1969949" algn="l"/>
                <a:tab pos="2626599" algn="l"/>
                <a:tab pos="3283248" algn="l"/>
                <a:tab pos="3939898" algn="l"/>
                <a:tab pos="4596548" algn="l"/>
                <a:tab pos="5253198" algn="l"/>
              </a:tabLst>
              <a:defRPr/>
            </a:pPr>
            <a:r>
              <a:rPr lang="en-US" sz="3700" b="1" dirty="0" smtClean="0">
                <a:solidFill>
                  <a:schemeClr val="bg1"/>
                </a:solidFill>
                <a:effectLst>
                  <a:innerShdw blurRad="63500" dist="38100" dir="2700000">
                    <a:schemeClr val="bg1">
                      <a:lumMod val="50000"/>
                      <a:alpha val="50000"/>
                    </a:schemeClr>
                  </a:innerShdw>
                </a:effectLst>
                <a:latin typeface="Cambria"/>
                <a:cs typeface="Cambria"/>
              </a:rPr>
              <a:t>II. If You are a Christian You are Careless with Your Soul When…</a:t>
            </a:r>
            <a:endParaRPr lang="en-US" sz="3700" b="1" dirty="0">
              <a:solidFill>
                <a:schemeClr val="bg1"/>
              </a:solidFill>
              <a:effectLst>
                <a:innerShdw blurRad="63500" dist="38100" dir="2700000">
                  <a:schemeClr val="bg1">
                    <a:lumMod val="50000"/>
                    <a:alpha val="50000"/>
                  </a:schemeClr>
                </a:innerShdw>
              </a:effectLst>
              <a:latin typeface="Cambria"/>
              <a:cs typeface="Cambria"/>
            </a:endParaRPr>
          </a:p>
        </p:txBody>
      </p:sp>
      <p:sp>
        <p:nvSpPr>
          <p:cNvPr id="3" name="Rectangle 2"/>
          <p:cNvSpPr txBox="1">
            <a:spLocks noChangeArrowheads="1"/>
          </p:cNvSpPr>
          <p:nvPr/>
        </p:nvSpPr>
        <p:spPr bwMode="auto">
          <a:xfrm>
            <a:off x="987840" y="2461219"/>
            <a:ext cx="7689600" cy="3876887"/>
          </a:xfrm>
          <a:prstGeom prst="rect">
            <a:avLst/>
          </a:prstGeom>
          <a:noFill/>
          <a:ln w="9525">
            <a:noFill/>
            <a:round/>
            <a:headEnd/>
            <a:tailEnd/>
          </a:ln>
        </p:spPr>
        <p:txBody>
          <a:bodyPr vert="horz" wrap="square" lIns="0" tIns="14629" rIns="0" bIns="0" numCol="1" anchor="t" anchorCtr="0" compatLnSpc="1">
            <a:prstTxWarp prst="textNoShape">
              <a:avLst/>
            </a:prstTxWarp>
          </a:bodyPr>
          <a:lstStyle/>
          <a:p>
            <a:pPr marL="391686" marR="0" lvl="0" indent="-293764" algn="l" defTabSz="652330" rtl="0" eaLnBrk="1" fontAlgn="base" latinLnBrk="0" hangingPunct="0">
              <a:lnSpc>
                <a:spcPct val="96000"/>
              </a:lnSpc>
              <a:spcBef>
                <a:spcPct val="0"/>
              </a:spcBef>
              <a:spcAft>
                <a:spcPts val="1293"/>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3200" b="1" i="0" u="none" strike="noStrike" kern="0" cap="none" spc="0" normalizeH="0" baseline="0" noProof="0" dirty="0" smtClean="0">
                <a:ln>
                  <a:noFill/>
                </a:ln>
                <a:solidFill>
                  <a:srgbClr val="000000"/>
                </a:solidFill>
                <a:effectLst/>
                <a:uLnTx/>
                <a:uFillTx/>
                <a:latin typeface="Cambria" charset="0"/>
                <a:ea typeface="Cambria" charset="0"/>
                <a:cs typeface="Cambria" charset="0"/>
              </a:rPr>
              <a:t>A.	You lack spiritual focus.</a:t>
            </a:r>
          </a:p>
          <a:p>
            <a:pPr marL="754571" marR="0" lvl="1" indent="-293764" algn="l" defTabSz="652330" rtl="0" eaLnBrk="1" fontAlgn="base" latinLnBrk="0" hangingPunct="0">
              <a:lnSpc>
                <a:spcPct val="96000"/>
              </a:lnSpc>
              <a:spcBef>
                <a:spcPct val="0"/>
              </a:spcBef>
              <a:spcAft>
                <a:spcPts val="1032"/>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900" b="0" i="0" u="none" strike="noStrike" kern="0" cap="none" spc="0" normalizeH="0" baseline="0" noProof="0" dirty="0" smtClean="0">
                <a:ln>
                  <a:noFill/>
                </a:ln>
                <a:solidFill>
                  <a:srgbClr val="000000"/>
                </a:solidFill>
                <a:effectLst/>
                <a:uLnTx/>
                <a:uFillTx/>
                <a:latin typeface="Cambria" charset="0"/>
                <a:ea typeface="Cambria" charset="0"/>
                <a:cs typeface="Cambria" charset="0"/>
              </a:rPr>
              <a:t>1.	Jesus taught that we should seek submission to His kingship (Matt. 6:33).</a:t>
            </a:r>
          </a:p>
          <a:p>
            <a:pPr marL="754571" marR="0" lvl="1" indent="-293764" algn="l" defTabSz="652330" rtl="0" eaLnBrk="1" fontAlgn="base" latinLnBrk="0" hangingPunct="0">
              <a:lnSpc>
                <a:spcPct val="96000"/>
              </a:lnSpc>
              <a:spcBef>
                <a:spcPct val="0"/>
              </a:spcBef>
              <a:spcAft>
                <a:spcPts val="1032"/>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900" b="0" i="0" u="none" strike="noStrike" kern="0" cap="none" spc="0" normalizeH="0" baseline="0" noProof="0" dirty="0" smtClean="0">
                <a:ln>
                  <a:noFill/>
                </a:ln>
                <a:solidFill>
                  <a:srgbClr val="000000"/>
                </a:solidFill>
                <a:effectLst/>
                <a:uLnTx/>
                <a:uFillTx/>
                <a:latin typeface="Cambria" charset="0"/>
                <a:ea typeface="Cambria" charset="0"/>
                <a:cs typeface="Cambria" charset="0"/>
              </a:rPr>
              <a:t>2.	Our mind should be set on heaven (Col. 3:1-4).</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bldLvl="2"/>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a:xfrm>
            <a:off x="355680" y="273629"/>
            <a:ext cx="8526241" cy="1496317"/>
          </a:xfrm>
          <a:blipFill rotWithShape="1">
            <a:blip r:embed="rId2">
              <a:alphaModFix amt="81000"/>
            </a:blip>
            <a:tile tx="0" ty="0" sx="100000" sy="100000" flip="none" algn="tl"/>
          </a:blipFill>
          <a:effectLst>
            <a:outerShdw blurRad="50800" dist="63500" dir="2700000">
              <a:srgbClr val="000000">
                <a:alpha val="43000"/>
              </a:srgbClr>
            </a:outerShdw>
          </a:effectLst>
          <a:scene3d>
            <a:camera prst="orthographicFront"/>
            <a:lightRig rig="threePt" dir="t"/>
          </a:scene3d>
          <a:sp3d>
            <a:bevelT/>
            <a:bevelB/>
          </a:sp3d>
        </p:spPr>
        <p:txBody>
          <a:bodyPr tIns="20116"/>
          <a:lstStyle/>
          <a:p>
            <a:pPr algn="ctr" eaLnBrk="1">
              <a:tabLst>
                <a:tab pos="656650" algn="l"/>
                <a:tab pos="1313299" algn="l"/>
                <a:tab pos="1969949" algn="l"/>
                <a:tab pos="2626599" algn="l"/>
                <a:tab pos="3283248" algn="l"/>
                <a:tab pos="3939898" algn="l"/>
                <a:tab pos="4596548" algn="l"/>
                <a:tab pos="5253198" algn="l"/>
              </a:tabLst>
              <a:defRPr/>
            </a:pPr>
            <a:r>
              <a:rPr lang="en-US" sz="3700" b="1" dirty="0" smtClean="0">
                <a:solidFill>
                  <a:schemeClr val="bg1"/>
                </a:solidFill>
                <a:effectLst>
                  <a:innerShdw blurRad="63500" dist="38100" dir="2700000">
                    <a:schemeClr val="bg1">
                      <a:lumMod val="50000"/>
                      <a:alpha val="50000"/>
                    </a:schemeClr>
                  </a:innerShdw>
                </a:effectLst>
                <a:latin typeface="Cambria"/>
                <a:cs typeface="Cambria"/>
              </a:rPr>
              <a:t>II. If You are a Christian You are Careless with Your Soul When…</a:t>
            </a:r>
            <a:endParaRPr lang="en-US" sz="3700" b="1" dirty="0">
              <a:solidFill>
                <a:schemeClr val="bg1"/>
              </a:solidFill>
              <a:effectLst>
                <a:innerShdw blurRad="63500" dist="38100" dir="2700000">
                  <a:schemeClr val="bg1">
                    <a:lumMod val="50000"/>
                    <a:alpha val="50000"/>
                  </a:schemeClr>
                </a:innerShdw>
              </a:effectLst>
              <a:latin typeface="Cambria"/>
              <a:cs typeface="Cambria"/>
            </a:endParaRPr>
          </a:p>
        </p:txBody>
      </p:sp>
      <p:sp>
        <p:nvSpPr>
          <p:cNvPr id="5" name="Rectangle 2"/>
          <p:cNvSpPr txBox="1">
            <a:spLocks noChangeArrowheads="1"/>
          </p:cNvSpPr>
          <p:nvPr/>
        </p:nvSpPr>
        <p:spPr bwMode="auto">
          <a:xfrm>
            <a:off x="987840" y="2461219"/>
            <a:ext cx="7689600" cy="3876887"/>
          </a:xfrm>
          <a:prstGeom prst="rect">
            <a:avLst/>
          </a:prstGeom>
          <a:noFill/>
          <a:ln w="9525">
            <a:noFill/>
            <a:round/>
            <a:headEnd/>
            <a:tailEnd/>
          </a:ln>
        </p:spPr>
        <p:txBody>
          <a:bodyPr vert="horz" wrap="square" lIns="0" tIns="14629" rIns="0" bIns="0" numCol="1" anchor="t" anchorCtr="0" compatLnSpc="1">
            <a:prstTxWarp prst="textNoShape">
              <a:avLst/>
            </a:prstTxWarp>
          </a:bodyPr>
          <a:lstStyle/>
          <a:p>
            <a:pPr marL="391686" marR="0" lvl="0" indent="-293764" algn="l" defTabSz="652330" rtl="0" eaLnBrk="1" fontAlgn="base" latinLnBrk="0" hangingPunct="0">
              <a:lnSpc>
                <a:spcPct val="96000"/>
              </a:lnSpc>
              <a:spcBef>
                <a:spcPct val="0"/>
              </a:spcBef>
              <a:spcAft>
                <a:spcPts val="1293"/>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3200" b="1" i="0" u="none" strike="noStrike" kern="0" cap="none" spc="0" normalizeH="0" baseline="0" noProof="0" dirty="0" smtClean="0">
                <a:ln>
                  <a:noFill/>
                </a:ln>
                <a:solidFill>
                  <a:srgbClr val="000000"/>
                </a:solidFill>
                <a:effectLst/>
                <a:uLnTx/>
                <a:uFillTx/>
                <a:latin typeface="Cambria" charset="0"/>
                <a:ea typeface="Cambria" charset="0"/>
                <a:cs typeface="Cambria" charset="0"/>
              </a:rPr>
              <a:t>B.	You lack biblical interest.</a:t>
            </a:r>
          </a:p>
          <a:p>
            <a:pPr marL="754571" marR="0" lvl="1" indent="-293764" algn="l" defTabSz="652330" rtl="0" eaLnBrk="1" fontAlgn="base" latinLnBrk="0" hangingPunct="0">
              <a:lnSpc>
                <a:spcPct val="96000"/>
              </a:lnSpc>
              <a:spcBef>
                <a:spcPct val="0"/>
              </a:spcBef>
              <a:spcAft>
                <a:spcPts val="1032"/>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900" b="0" i="0" u="none" strike="noStrike" kern="0" cap="none" spc="0" normalizeH="0" baseline="0" noProof="0" dirty="0" smtClean="0">
                <a:ln>
                  <a:noFill/>
                </a:ln>
                <a:solidFill>
                  <a:srgbClr val="000000"/>
                </a:solidFill>
                <a:effectLst/>
                <a:uLnTx/>
                <a:uFillTx/>
                <a:latin typeface="Cambria" charset="0"/>
                <a:ea typeface="Cambria" charset="0"/>
                <a:cs typeface="Cambria" charset="0"/>
              </a:rPr>
              <a:t>1.	The Christian should know how to use the Bible (2 Tim. 2:15-16).</a:t>
            </a:r>
          </a:p>
          <a:p>
            <a:pPr marL="754571" marR="0" lvl="1" indent="-293764" algn="l" defTabSz="652330" rtl="0" eaLnBrk="1" fontAlgn="base" latinLnBrk="0" hangingPunct="0">
              <a:lnSpc>
                <a:spcPct val="96000"/>
              </a:lnSpc>
              <a:spcBef>
                <a:spcPct val="0"/>
              </a:spcBef>
              <a:spcAft>
                <a:spcPts val="1032"/>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900" b="0" i="0" u="none" strike="noStrike" kern="0" cap="none" spc="0" normalizeH="0" baseline="0" noProof="0" dirty="0" smtClean="0">
                <a:ln>
                  <a:noFill/>
                </a:ln>
                <a:solidFill>
                  <a:srgbClr val="000000"/>
                </a:solidFill>
                <a:effectLst/>
                <a:uLnTx/>
                <a:uFillTx/>
                <a:latin typeface="Cambria" charset="0"/>
                <a:ea typeface="Cambria" charset="0"/>
                <a:cs typeface="Cambria" charset="0"/>
              </a:rPr>
              <a:t>2.	Christians are to grow in the knowledge of God (2 Pet. 3:14-18).</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a:xfrm>
            <a:off x="355680" y="273629"/>
            <a:ext cx="8526241" cy="1496317"/>
          </a:xfrm>
          <a:blipFill rotWithShape="1">
            <a:blip r:embed="rId2">
              <a:alphaModFix amt="81000"/>
            </a:blip>
            <a:tile tx="0" ty="0" sx="100000" sy="100000" flip="none" algn="tl"/>
          </a:blipFill>
          <a:effectLst>
            <a:outerShdw blurRad="50800" dist="63500" dir="2700000">
              <a:srgbClr val="000000">
                <a:alpha val="43000"/>
              </a:srgbClr>
            </a:outerShdw>
          </a:effectLst>
          <a:scene3d>
            <a:camera prst="orthographicFront"/>
            <a:lightRig rig="threePt" dir="t"/>
          </a:scene3d>
          <a:sp3d>
            <a:bevelT/>
            <a:bevelB/>
          </a:sp3d>
        </p:spPr>
        <p:txBody>
          <a:bodyPr tIns="20116"/>
          <a:lstStyle/>
          <a:p>
            <a:pPr algn="ctr" eaLnBrk="1">
              <a:tabLst>
                <a:tab pos="656650" algn="l"/>
                <a:tab pos="1313299" algn="l"/>
                <a:tab pos="1969949" algn="l"/>
                <a:tab pos="2626599" algn="l"/>
                <a:tab pos="3283248" algn="l"/>
                <a:tab pos="3939898" algn="l"/>
                <a:tab pos="4596548" algn="l"/>
                <a:tab pos="5253198" algn="l"/>
              </a:tabLst>
              <a:defRPr/>
            </a:pPr>
            <a:r>
              <a:rPr lang="en-US" sz="3700" b="1" dirty="0" smtClean="0">
                <a:solidFill>
                  <a:schemeClr val="bg1"/>
                </a:solidFill>
                <a:effectLst>
                  <a:innerShdw blurRad="63500" dist="38100" dir="2700000">
                    <a:schemeClr val="bg1">
                      <a:lumMod val="50000"/>
                      <a:alpha val="50000"/>
                    </a:schemeClr>
                  </a:innerShdw>
                </a:effectLst>
                <a:latin typeface="Cambria"/>
                <a:cs typeface="Cambria"/>
              </a:rPr>
              <a:t>II. If You are a Christian You are Careless with Your Soul When…</a:t>
            </a:r>
            <a:endParaRPr lang="en-US" sz="3700" b="1" dirty="0">
              <a:solidFill>
                <a:schemeClr val="bg1"/>
              </a:solidFill>
              <a:effectLst>
                <a:innerShdw blurRad="63500" dist="38100" dir="2700000">
                  <a:schemeClr val="bg1">
                    <a:lumMod val="50000"/>
                    <a:alpha val="50000"/>
                  </a:schemeClr>
                </a:innerShdw>
              </a:effectLst>
              <a:latin typeface="Cambria"/>
              <a:cs typeface="Cambria"/>
            </a:endParaRPr>
          </a:p>
        </p:txBody>
      </p:sp>
      <p:sp>
        <p:nvSpPr>
          <p:cNvPr id="6" name="Rectangle 2"/>
          <p:cNvSpPr txBox="1">
            <a:spLocks noChangeArrowheads="1"/>
          </p:cNvSpPr>
          <p:nvPr/>
        </p:nvSpPr>
        <p:spPr bwMode="auto">
          <a:xfrm>
            <a:off x="987840" y="2461219"/>
            <a:ext cx="7689600" cy="3876887"/>
          </a:xfrm>
          <a:prstGeom prst="rect">
            <a:avLst/>
          </a:prstGeom>
          <a:noFill/>
          <a:ln w="9525">
            <a:noFill/>
            <a:round/>
            <a:headEnd/>
            <a:tailEnd/>
          </a:ln>
        </p:spPr>
        <p:txBody>
          <a:bodyPr vert="horz" wrap="square" lIns="0" tIns="14629" rIns="0" bIns="0" numCol="1" anchor="t" anchorCtr="0" compatLnSpc="1">
            <a:prstTxWarp prst="textNoShape">
              <a:avLst/>
            </a:prstTxWarp>
          </a:bodyPr>
          <a:lstStyle/>
          <a:p>
            <a:pPr marL="391686" marR="0" lvl="0" indent="-293764" algn="l" defTabSz="652330" rtl="0" eaLnBrk="1" fontAlgn="base" latinLnBrk="0" hangingPunct="0">
              <a:lnSpc>
                <a:spcPct val="96000"/>
              </a:lnSpc>
              <a:spcBef>
                <a:spcPct val="0"/>
              </a:spcBef>
              <a:spcAft>
                <a:spcPts val="1293"/>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3200" b="1" i="0" u="none" strike="noStrike" kern="0" cap="none" spc="0" normalizeH="0" baseline="0" noProof="0" dirty="0" smtClean="0">
                <a:ln>
                  <a:noFill/>
                </a:ln>
                <a:solidFill>
                  <a:srgbClr val="000000"/>
                </a:solidFill>
                <a:effectLst/>
                <a:uLnTx/>
                <a:uFillTx/>
                <a:latin typeface="Cambria" charset="0"/>
                <a:ea typeface="Cambria" charset="0"/>
                <a:cs typeface="Cambria" charset="0"/>
              </a:rPr>
              <a:t>C.	You Increase in Worldliness…</a:t>
            </a:r>
          </a:p>
          <a:p>
            <a:pPr marL="754571" marR="0" lvl="1" indent="-293764" algn="l" defTabSz="652330" rtl="0" eaLnBrk="1" fontAlgn="base" latinLnBrk="0" hangingPunct="0">
              <a:lnSpc>
                <a:spcPct val="96000"/>
              </a:lnSpc>
              <a:spcBef>
                <a:spcPct val="0"/>
              </a:spcBef>
              <a:spcAft>
                <a:spcPts val="1032"/>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900" b="0" i="0" u="none" strike="noStrike" kern="0" cap="none" spc="0" normalizeH="0" baseline="0" noProof="0" dirty="0" smtClean="0">
                <a:ln>
                  <a:noFill/>
                </a:ln>
                <a:solidFill>
                  <a:srgbClr val="000000"/>
                </a:solidFill>
                <a:effectLst/>
                <a:uLnTx/>
                <a:uFillTx/>
                <a:latin typeface="Cambria" charset="0"/>
                <a:ea typeface="Cambria" charset="0"/>
                <a:cs typeface="Cambria" charset="0"/>
              </a:rPr>
              <a:t>1.	Of thought.</a:t>
            </a:r>
          </a:p>
          <a:p>
            <a:pPr marL="1117456" marR="0" lvl="2" indent="-293764" algn="l" defTabSz="652330" rtl="0" eaLnBrk="1" fontAlgn="base" latinLnBrk="0" hangingPunct="0">
              <a:lnSpc>
                <a:spcPct val="96000"/>
              </a:lnSpc>
              <a:spcBef>
                <a:spcPct val="0"/>
              </a:spcBef>
              <a:spcAft>
                <a:spcPts val="771"/>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700" b="0" i="0" u="none" strike="noStrike" kern="0" cap="none" spc="0" normalizeH="0" baseline="0" noProof="0" dirty="0" smtClean="0">
                <a:ln>
                  <a:noFill/>
                </a:ln>
                <a:solidFill>
                  <a:srgbClr val="000000"/>
                </a:solidFill>
                <a:effectLst/>
                <a:uLnTx/>
                <a:uFillTx/>
                <a:latin typeface="Cambria" charset="0"/>
                <a:ea typeface="Cambria" charset="0"/>
                <a:cs typeface="Cambria" charset="0"/>
              </a:rPr>
              <a:t>a.	Our thoughts must be “captive” to the Lord (2 Cor. 10:3-6). </a:t>
            </a:r>
          </a:p>
          <a:p>
            <a:pPr marL="1117456" marR="0" lvl="2" indent="-293764" algn="l" defTabSz="652330" rtl="0" eaLnBrk="1" fontAlgn="base" latinLnBrk="0" hangingPunct="0">
              <a:lnSpc>
                <a:spcPct val="96000"/>
              </a:lnSpc>
              <a:spcBef>
                <a:spcPct val="0"/>
              </a:spcBef>
              <a:spcAft>
                <a:spcPts val="771"/>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700" b="0" i="0" u="none" strike="noStrike" kern="0" cap="none" spc="0" normalizeH="0" baseline="0" noProof="0" dirty="0" err="1" smtClean="0">
                <a:ln>
                  <a:noFill/>
                </a:ln>
                <a:solidFill>
                  <a:srgbClr val="000000"/>
                </a:solidFill>
                <a:effectLst/>
                <a:uLnTx/>
                <a:uFillTx/>
                <a:latin typeface="Cambria" charset="0"/>
                <a:ea typeface="Cambria" charset="0"/>
                <a:cs typeface="Cambria" charset="0"/>
              </a:rPr>
              <a:t>b</a:t>
            </a:r>
            <a:r>
              <a:rPr kumimoji="0" lang="en-US" sz="2700" b="0" i="0" u="none" strike="noStrike" kern="0" cap="none" spc="0" normalizeH="0" baseline="0" noProof="0" dirty="0" smtClean="0">
                <a:ln>
                  <a:noFill/>
                </a:ln>
                <a:solidFill>
                  <a:srgbClr val="000000"/>
                </a:solidFill>
                <a:effectLst/>
                <a:uLnTx/>
                <a:uFillTx/>
                <a:latin typeface="Cambria" charset="0"/>
                <a:ea typeface="Cambria" charset="0"/>
                <a:cs typeface="Cambria" charset="0"/>
              </a:rPr>
              <a:t>.	We must think about godly things (Phil. 4:8-9).  </a:t>
            </a:r>
            <a:endParaRPr kumimoji="0" lang="en-US" sz="2900" b="0" i="0" u="none" strike="noStrike" kern="0" cap="none" spc="0" normalizeH="0" baseline="0" noProof="0" dirty="0" smtClean="0">
              <a:ln>
                <a:noFill/>
              </a:ln>
              <a:solidFill>
                <a:srgbClr val="000000"/>
              </a:solidFill>
              <a:effectLst/>
              <a:uLnTx/>
              <a:uFillTx/>
              <a:latin typeface="Cambria" charset="0"/>
              <a:ea typeface="Cambria" charset="0"/>
              <a:cs typeface="Cambria"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a:xfrm>
            <a:off x="355680" y="273629"/>
            <a:ext cx="8526241" cy="1496317"/>
          </a:xfrm>
          <a:blipFill rotWithShape="1">
            <a:blip r:embed="rId2">
              <a:alphaModFix amt="81000"/>
            </a:blip>
            <a:tile tx="0" ty="0" sx="100000" sy="100000" flip="none" algn="tl"/>
          </a:blipFill>
          <a:effectLst>
            <a:outerShdw blurRad="50800" dist="63500" dir="2700000">
              <a:srgbClr val="000000">
                <a:alpha val="43000"/>
              </a:srgbClr>
            </a:outerShdw>
          </a:effectLst>
          <a:scene3d>
            <a:camera prst="orthographicFront"/>
            <a:lightRig rig="threePt" dir="t"/>
          </a:scene3d>
          <a:sp3d>
            <a:bevelT/>
            <a:bevelB/>
          </a:sp3d>
        </p:spPr>
        <p:txBody>
          <a:bodyPr tIns="20116"/>
          <a:lstStyle/>
          <a:p>
            <a:pPr algn="ctr" eaLnBrk="1">
              <a:tabLst>
                <a:tab pos="656650" algn="l"/>
                <a:tab pos="1313299" algn="l"/>
                <a:tab pos="1969949" algn="l"/>
                <a:tab pos="2626599" algn="l"/>
                <a:tab pos="3283248" algn="l"/>
                <a:tab pos="3939898" algn="l"/>
                <a:tab pos="4596548" algn="l"/>
                <a:tab pos="5253198" algn="l"/>
              </a:tabLst>
              <a:defRPr/>
            </a:pPr>
            <a:r>
              <a:rPr lang="en-US" sz="3700" b="1" dirty="0" smtClean="0">
                <a:solidFill>
                  <a:schemeClr val="bg1"/>
                </a:solidFill>
                <a:effectLst>
                  <a:innerShdw blurRad="63500" dist="38100" dir="2700000">
                    <a:schemeClr val="bg1">
                      <a:lumMod val="50000"/>
                      <a:alpha val="50000"/>
                    </a:schemeClr>
                  </a:innerShdw>
                </a:effectLst>
                <a:latin typeface="Cambria"/>
                <a:cs typeface="Cambria"/>
              </a:rPr>
              <a:t>II. If You are a Christian You are Careless with Your Soul When…</a:t>
            </a:r>
            <a:endParaRPr lang="en-US" sz="3700" b="1" dirty="0">
              <a:solidFill>
                <a:schemeClr val="bg1"/>
              </a:solidFill>
              <a:effectLst>
                <a:innerShdw blurRad="63500" dist="38100" dir="2700000">
                  <a:schemeClr val="bg1">
                    <a:lumMod val="50000"/>
                    <a:alpha val="50000"/>
                  </a:schemeClr>
                </a:innerShdw>
              </a:effectLst>
              <a:latin typeface="Cambria"/>
              <a:cs typeface="Cambria"/>
            </a:endParaRPr>
          </a:p>
        </p:txBody>
      </p:sp>
      <p:sp>
        <p:nvSpPr>
          <p:cNvPr id="5" name="Rectangle 2"/>
          <p:cNvSpPr txBox="1">
            <a:spLocks noChangeArrowheads="1"/>
          </p:cNvSpPr>
          <p:nvPr/>
        </p:nvSpPr>
        <p:spPr bwMode="auto">
          <a:xfrm>
            <a:off x="987840" y="2461219"/>
            <a:ext cx="7689600" cy="3876887"/>
          </a:xfrm>
          <a:prstGeom prst="rect">
            <a:avLst/>
          </a:prstGeom>
          <a:noFill/>
          <a:ln w="9525">
            <a:noFill/>
            <a:round/>
            <a:headEnd/>
            <a:tailEnd/>
          </a:ln>
        </p:spPr>
        <p:txBody>
          <a:bodyPr vert="horz" wrap="square" lIns="0" tIns="14629" rIns="0" bIns="0" numCol="1" anchor="t" anchorCtr="0" compatLnSpc="1">
            <a:prstTxWarp prst="textNoShape">
              <a:avLst/>
            </a:prstTxWarp>
          </a:bodyPr>
          <a:lstStyle/>
          <a:p>
            <a:pPr marL="391686" marR="0" lvl="0" indent="-293764" algn="l" defTabSz="652330" rtl="0" eaLnBrk="1" fontAlgn="base" latinLnBrk="0" hangingPunct="0">
              <a:lnSpc>
                <a:spcPct val="96000"/>
              </a:lnSpc>
              <a:spcBef>
                <a:spcPct val="0"/>
              </a:spcBef>
              <a:spcAft>
                <a:spcPts val="1293"/>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3200" b="1" i="0" u="none" strike="noStrike" kern="0" cap="none" spc="0" normalizeH="0" baseline="0" noProof="0" dirty="0" smtClean="0">
                <a:ln>
                  <a:noFill/>
                </a:ln>
                <a:solidFill>
                  <a:srgbClr val="000000"/>
                </a:solidFill>
                <a:effectLst/>
                <a:uLnTx/>
                <a:uFillTx/>
                <a:latin typeface="Cambria" charset="0"/>
                <a:ea typeface="Cambria" charset="0"/>
                <a:cs typeface="Cambria" charset="0"/>
              </a:rPr>
              <a:t>C.	You Increase in Worldliness…</a:t>
            </a:r>
          </a:p>
          <a:p>
            <a:pPr marL="754571" marR="0" lvl="1" indent="-293764" algn="l" defTabSz="652330" rtl="0" eaLnBrk="1" fontAlgn="base" latinLnBrk="0" hangingPunct="0">
              <a:lnSpc>
                <a:spcPct val="96000"/>
              </a:lnSpc>
              <a:spcBef>
                <a:spcPct val="0"/>
              </a:spcBef>
              <a:spcAft>
                <a:spcPts val="1032"/>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900" b="0" i="0" u="none" strike="noStrike" kern="0" cap="none" spc="0" normalizeH="0" baseline="0" noProof="0" dirty="0" smtClean="0">
                <a:ln>
                  <a:noFill/>
                </a:ln>
                <a:solidFill>
                  <a:srgbClr val="000000"/>
                </a:solidFill>
                <a:effectLst/>
                <a:uLnTx/>
                <a:uFillTx/>
                <a:latin typeface="Cambria" charset="0"/>
                <a:ea typeface="Cambria" charset="0"/>
                <a:cs typeface="Cambria" charset="0"/>
              </a:rPr>
              <a:t>2.	Of speech.</a:t>
            </a:r>
          </a:p>
          <a:p>
            <a:pPr marL="1117456" marR="0" lvl="2" indent="-293764" algn="l" defTabSz="652330" rtl="0" eaLnBrk="1" fontAlgn="base" latinLnBrk="0" hangingPunct="0">
              <a:lnSpc>
                <a:spcPct val="96000"/>
              </a:lnSpc>
              <a:spcBef>
                <a:spcPct val="0"/>
              </a:spcBef>
              <a:spcAft>
                <a:spcPts val="771"/>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700" b="0" i="0" u="none" strike="noStrike" kern="0" cap="none" spc="0" normalizeH="0" baseline="0" noProof="0" dirty="0" smtClean="0">
                <a:ln>
                  <a:noFill/>
                </a:ln>
                <a:solidFill>
                  <a:srgbClr val="000000"/>
                </a:solidFill>
                <a:effectLst/>
                <a:uLnTx/>
                <a:uFillTx/>
                <a:latin typeface="Cambria" charset="0"/>
                <a:ea typeface="Cambria" charset="0"/>
                <a:cs typeface="Cambria" charset="0"/>
              </a:rPr>
              <a:t>a.	Our speech must “always” be with grace (Col. 4:6). </a:t>
            </a:r>
          </a:p>
          <a:p>
            <a:pPr marL="1117456" marR="0" lvl="2" indent="-293764" algn="l" defTabSz="652330" rtl="0" eaLnBrk="1" fontAlgn="base" latinLnBrk="0" hangingPunct="0">
              <a:lnSpc>
                <a:spcPct val="96000"/>
              </a:lnSpc>
              <a:spcBef>
                <a:spcPct val="0"/>
              </a:spcBef>
              <a:spcAft>
                <a:spcPts val="771"/>
              </a:spcAft>
              <a:buClr>
                <a:srgbClr val="000000"/>
              </a:buClr>
              <a:buSzPct val="45000"/>
              <a:buFont typeface="Times New Roman" charse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r>
              <a:rPr kumimoji="0" lang="en-US" sz="2700" b="0" i="0" u="none" strike="noStrike" kern="0" cap="none" spc="0" normalizeH="0" baseline="0" noProof="0" dirty="0" err="1" smtClean="0">
                <a:ln>
                  <a:noFill/>
                </a:ln>
                <a:solidFill>
                  <a:srgbClr val="000000"/>
                </a:solidFill>
                <a:effectLst/>
                <a:uLnTx/>
                <a:uFillTx/>
                <a:latin typeface="Cambria" charset="0"/>
                <a:ea typeface="Cambria" charset="0"/>
                <a:cs typeface="Cambria" charset="0"/>
              </a:rPr>
              <a:t>b</a:t>
            </a:r>
            <a:r>
              <a:rPr kumimoji="0" lang="en-US" sz="2700" b="0" i="0" u="none" strike="noStrike" kern="0" cap="none" spc="0" normalizeH="0" baseline="0" noProof="0" dirty="0" smtClean="0">
                <a:ln>
                  <a:noFill/>
                </a:ln>
                <a:solidFill>
                  <a:srgbClr val="000000"/>
                </a:solidFill>
                <a:effectLst/>
                <a:uLnTx/>
                <a:uFillTx/>
                <a:latin typeface="Cambria" charset="0"/>
                <a:ea typeface="Cambria" charset="0"/>
                <a:cs typeface="Cambria" charset="0"/>
              </a:rPr>
              <a:t>.	We should speak “as the oracles of God” (1 Pet. 4:11).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TotalTime>
  <Words>752</Words>
  <Application>Microsoft Macintosh PowerPoint</Application>
  <PresentationFormat>On-screen Show (4:3)</PresentationFormat>
  <Paragraphs>45</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Office Theme</vt:lpstr>
      <vt:lpstr>Matthew 16:24-27</vt:lpstr>
      <vt:lpstr>Prepare to Meet Thy God By James H. Stanley</vt:lpstr>
      <vt:lpstr>Are You Careless with Your Soul?</vt:lpstr>
      <vt:lpstr>I. If You are Not a Christian You are Careless with Your Soul When…</vt:lpstr>
      <vt:lpstr>I. If You are Not a Christian You are Careless with Your Soul When…</vt:lpstr>
      <vt:lpstr>II. If You are a Christian You are Careless with Your Soul When…</vt:lpstr>
      <vt:lpstr>II. If You are a Christian You are Careless with Your Soul When…</vt:lpstr>
      <vt:lpstr>II. If You are a Christian You are Careless with Your Soul When…</vt:lpstr>
      <vt:lpstr>II. If You are a Christian You are Careless with Your Soul When…</vt:lpstr>
      <vt:lpstr>II. If You are a Christian You are Careless with Your Soul When…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Kyle Pope</dc:creator>
  <cp:lastModifiedBy>Kyle Pope</cp:lastModifiedBy>
  <cp:revision>3</cp:revision>
  <dcterms:created xsi:type="dcterms:W3CDTF">2015-02-02T20:58:10Z</dcterms:created>
  <dcterms:modified xsi:type="dcterms:W3CDTF">2015-02-02T20:58:48Z</dcterms:modified>
</cp:coreProperties>
</file>