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57" r:id="rId2"/>
    <p:sldId id="259" r:id="rId3"/>
    <p:sldId id="258" r:id="rId4"/>
    <p:sldId id="268" r:id="rId5"/>
    <p:sldId id="269" r:id="rId6"/>
    <p:sldId id="270" r:id="rId7"/>
  </p:sldIdLst>
  <p:sldSz cx="9144000" cy="6858000" type="screen4x3"/>
  <p:notesSz cx="6858000" cy="9144000"/>
  <p:embeddedFontLst>
    <p:embeddedFont>
      <p:font typeface="Calibri" pitchFamily="34" charset="0"/>
      <p:regular r:id="rId8"/>
      <p:bold r:id="rId9"/>
      <p:italic r:id="rId10"/>
      <p:boldItalic r:id="rId11"/>
    </p:embeddedFont>
    <p:embeddedFont>
      <p:font typeface="Brush Script MT Italic" pitchFamily="66" charset="0"/>
      <p: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2" autoAdjust="0"/>
    <p:restoredTop sz="94660" autoAdjust="0"/>
  </p:normalViewPr>
  <p:slideViewPr>
    <p:cSldViewPr snapToGrid="0" snapToObjects="1">
      <p:cViewPr varScale="1">
        <p:scale>
          <a:sx n="76" d="100"/>
          <a:sy n="76" d="100"/>
        </p:scale>
        <p:origin x="-7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4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5D73-85EE-7042-A469-F703CAD1C2AE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3F24-6E9A-D340-A0F1-013EFB542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5D73-85EE-7042-A469-F703CAD1C2AE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3F24-6E9A-D340-A0F1-013EFB542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5D73-85EE-7042-A469-F703CAD1C2AE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3F24-6E9A-D340-A0F1-013EFB542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5D73-85EE-7042-A469-F703CAD1C2AE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3F24-6E9A-D340-A0F1-013EFB542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5D73-85EE-7042-A469-F703CAD1C2AE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3F24-6E9A-D340-A0F1-013EFB542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5D73-85EE-7042-A469-F703CAD1C2AE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3F24-6E9A-D340-A0F1-013EFB542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5D73-85EE-7042-A469-F703CAD1C2AE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3F24-6E9A-D340-A0F1-013EFB542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5D73-85EE-7042-A469-F703CAD1C2AE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3F24-6E9A-D340-A0F1-013EFB542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5D73-85EE-7042-A469-F703CAD1C2AE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3F24-6E9A-D340-A0F1-013EFB542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5D73-85EE-7042-A469-F703CAD1C2AE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3F24-6E9A-D340-A0F1-013EFB542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5D73-85EE-7042-A469-F703CAD1C2AE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3F24-6E9A-D340-A0F1-013EFB542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lorful-banner-banner---vector_34-35358.jpg"/>
          <p:cNvPicPr>
            <a:picLocks noChangeAspect="1"/>
          </p:cNvPicPr>
          <p:nvPr userDrawn="1"/>
        </p:nvPicPr>
        <p:blipFill>
          <a:blip r:embed="rId13"/>
          <a:srcRect t="26044" b="50621"/>
          <a:stretch>
            <a:fillRect/>
          </a:stretch>
        </p:blipFill>
        <p:spPr>
          <a:xfrm>
            <a:off x="-11777" y="0"/>
            <a:ext cx="9155777" cy="230512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F5D73-85EE-7042-A469-F703CAD1C2AE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93F24-6E9A-D340-A0F1-013EFB542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200" y="274638"/>
            <a:ext cx="6578600" cy="1143000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>
            <a:prstTxWarp prst="textNoShape">
              <a:avLst/>
            </a:prstTxWarp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r">
              <a:lnSpc>
                <a:spcPct val="70000"/>
              </a:lnSpc>
            </a:pPr>
            <a:r>
              <a:rPr lang="en-US" sz="6111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John 1:14-17</a:t>
            </a:r>
            <a:endParaRPr lang="en-US" sz="4667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rush Script MT Italic"/>
              <a:ea typeface="Zapf Chancery"/>
              <a:cs typeface="Brush Script MT Ital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3679"/>
            <a:ext cx="8229600" cy="43288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900" dirty="0" smtClean="0"/>
              <a:t>“And the Word became flesh and dwelt among us, and we beheld His glory, the glory as of the only begotten of the Father, full of grace and truth.</a:t>
            </a:r>
            <a:r>
              <a:rPr lang="en-US" sz="2900" dirty="0"/>
              <a:t> </a:t>
            </a:r>
            <a:r>
              <a:rPr lang="en-US" sz="2900" dirty="0" smtClean="0"/>
              <a:t>John bore witness of Him and cried out, saying, “This was He of whom I said, ‘He who comes after me is preferred before me, for He was before me.’” And of His fullness we have all received, and grace for grace.</a:t>
            </a:r>
            <a:r>
              <a:rPr lang="en-US" sz="2900" dirty="0"/>
              <a:t> </a:t>
            </a:r>
            <a:r>
              <a:rPr lang="en-US" sz="2900" dirty="0" smtClean="0"/>
              <a:t>For the law was given through Moses, but grace and truth came through Jesus Christ” (NKJV).</a:t>
            </a:r>
            <a:endParaRPr lang="en-US" sz="29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200" y="274638"/>
            <a:ext cx="6578600" cy="1143000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>
            <a:prstTxWarp prst="textNoShape">
              <a:avLst/>
            </a:prstTxWarp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r">
              <a:lnSpc>
                <a:spcPct val="70000"/>
              </a:lnSpc>
            </a:pPr>
            <a:r>
              <a:rPr lang="en-US" sz="6111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John 1:14-17</a:t>
            </a:r>
            <a:endParaRPr lang="en-US" sz="4667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rush Script MT Italic"/>
              <a:ea typeface="Zapf Chancery"/>
              <a:cs typeface="Brush Script MT Ital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968500"/>
            <a:ext cx="5361092" cy="456406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500" b="1" dirty="0" smtClean="0"/>
              <a:t>“Grace and truth came through Jesus Christ”</a:t>
            </a:r>
          </a:p>
          <a:p>
            <a:pPr marL="0" indent="0" algn="ctr">
              <a:buNone/>
            </a:pPr>
            <a:r>
              <a:rPr lang="en-US" sz="3000" b="1" i="1" dirty="0" smtClean="0"/>
              <a:t>We have seen that grace is a theme that runs throughout the  Old Testament?</a:t>
            </a:r>
          </a:p>
          <a:p>
            <a:pPr marL="0" indent="0" algn="ctr">
              <a:spcBef>
                <a:spcPts val="1224"/>
              </a:spcBef>
              <a:buNone/>
            </a:pPr>
            <a:r>
              <a:rPr lang="en-US" sz="2300" b="1" i="1" dirty="0" smtClean="0"/>
              <a:t>The Priestly Blessing:</a:t>
            </a:r>
            <a:r>
              <a:rPr lang="en-US" sz="2000" b="1" i="1" dirty="0" smtClean="0"/>
              <a:t> “</a:t>
            </a:r>
            <a:r>
              <a:rPr lang="en-US" sz="2000" b="1" dirty="0" smtClean="0"/>
              <a:t>The LORD bless you and keep you; The LORD make His face shine upon you, And be gracious to you; The LORD lift up His countenance upon you, And give you peace” (Num. 6:24-26).</a:t>
            </a:r>
          </a:p>
        </p:txBody>
      </p:sp>
      <p:pic>
        <p:nvPicPr>
          <p:cNvPr id="6" name="Picture 7" descr="SilverScroll"/>
          <p:cNvPicPr>
            <a:picLocks noChangeAspect="1" noChangeArrowheads="1"/>
          </p:cNvPicPr>
          <p:nvPr/>
        </p:nvPicPr>
        <p:blipFill>
          <a:blip r:embed="rId2">
            <a:lum/>
          </a:blip>
          <a:srcRect b="30126"/>
          <a:stretch>
            <a:fillRect/>
          </a:stretch>
        </p:blipFill>
        <p:spPr bwMode="auto">
          <a:xfrm rot="1800000">
            <a:off x="7021857" y="3438693"/>
            <a:ext cx="1725752" cy="4014569"/>
          </a:xfrm>
          <a:prstGeom prst="roundRect">
            <a:avLst/>
          </a:prstGeom>
          <a:noFill/>
          <a:ln w="12700">
            <a:noFill/>
            <a:miter lim="800000"/>
            <a:headEnd/>
            <a:tailEnd/>
          </a:ln>
          <a:effectLst>
            <a:softEdge rad="38100"/>
          </a:effectLst>
        </p:spPr>
      </p:pic>
      <p:sp>
        <p:nvSpPr>
          <p:cNvPr id="5" name="TextBox 4"/>
          <p:cNvSpPr txBox="1"/>
          <p:nvPr/>
        </p:nvSpPr>
        <p:spPr>
          <a:xfrm>
            <a:off x="5818293" y="2503206"/>
            <a:ext cx="3039957" cy="113877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Preserved in part on the Silver Scroll Pendant</a:t>
            </a:r>
          </a:p>
          <a:p>
            <a:pPr algn="ctr"/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The Oldest Known Biblical Text Dated to 600 BC.</a:t>
            </a:r>
            <a:endParaRPr lang="en-US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200" y="274638"/>
            <a:ext cx="6578600" cy="1143000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>
            <a:prstTxWarp prst="textNoShape">
              <a:avLst/>
            </a:prstTxWarp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r">
              <a:lnSpc>
                <a:spcPct val="70000"/>
              </a:lnSpc>
            </a:pPr>
            <a:r>
              <a:rPr lang="en-US" sz="6111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The Grace of God</a:t>
            </a:r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5111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ush Script MT Italic"/>
                <a:ea typeface="Zapf Chancery"/>
                <a:cs typeface="Brush Script MT Italic"/>
              </a:rPr>
              <a:t>In the Old Testamen</a:t>
            </a:r>
            <a:r>
              <a:rPr lang="en-US" sz="4667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ush Script MT Italic"/>
                <a:ea typeface="Zapf Chancery"/>
                <a:cs typeface="Brush Script MT Italic"/>
              </a:rPr>
              <a:t>t</a:t>
            </a:r>
            <a:endParaRPr lang="en-US" sz="4667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rush Script MT Italic"/>
              <a:ea typeface="Zapf Chancery"/>
              <a:cs typeface="Brush Script MT Ital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171112"/>
            <a:ext cx="8432549" cy="4361451"/>
          </a:xfrm>
        </p:spPr>
        <p:txBody>
          <a:bodyPr>
            <a:noAutofit/>
          </a:bodyPr>
          <a:lstStyle/>
          <a:p>
            <a:pPr marL="568325" indent="-568325">
              <a:lnSpc>
                <a:spcPct val="70000"/>
              </a:lnSpc>
              <a:buNone/>
            </a:pPr>
            <a:r>
              <a:rPr lang="en-US" sz="3500" b="1" dirty="0" smtClean="0"/>
              <a:t>III. </a:t>
            </a:r>
            <a:r>
              <a:rPr lang="en-US" sz="3500" b="1" spc="-90" dirty="0" smtClean="0"/>
              <a:t>The Old Testament teaches us about grace.</a:t>
            </a:r>
            <a:r>
              <a:rPr lang="en-US" sz="4286" b="1" dirty="0" smtClean="0"/>
              <a:t> </a:t>
            </a:r>
          </a:p>
          <a:p>
            <a:pPr marL="914400" lvl="2" indent="-514350">
              <a:buFont typeface="+mj-lt"/>
              <a:buAutoNum type="alphaUcPeriod"/>
            </a:pPr>
            <a:r>
              <a:rPr lang="en-US" sz="3000" dirty="0" smtClean="0"/>
              <a:t>The Law was our “tutor” (Gal. 3:24).</a:t>
            </a:r>
          </a:p>
          <a:p>
            <a:pPr marL="1371600" lvl="3" indent="-514350">
              <a:buFont typeface="+mj-lt"/>
              <a:buAutoNum type="arabicPeriod"/>
            </a:pPr>
            <a:r>
              <a:rPr lang="en-US" sz="2600" dirty="0" smtClean="0"/>
              <a:t>It was a “shadow” of things to come (Heb. 10:1).</a:t>
            </a:r>
          </a:p>
          <a:p>
            <a:pPr marL="914400" lvl="2" indent="-514350">
              <a:buFont typeface="+mj-lt"/>
              <a:buAutoNum type="alphaUcPeriod"/>
            </a:pPr>
            <a:r>
              <a:rPr lang="en-US" sz="3000" dirty="0" smtClean="0"/>
              <a:t>It taught the principle of obedience.</a:t>
            </a:r>
          </a:p>
          <a:p>
            <a:pPr marL="1371600" lvl="3" indent="-514350">
              <a:buFont typeface="+mj-lt"/>
              <a:buAutoNum type="arabicPeriod"/>
            </a:pPr>
            <a:r>
              <a:rPr lang="en-US" sz="2600" dirty="0" smtClean="0"/>
              <a:t>“If a man does, he shall live by them” (Lev. 18:4-5).</a:t>
            </a:r>
          </a:p>
          <a:p>
            <a:pPr marL="1371600" lvl="3" indent="-514350">
              <a:buFont typeface="+mj-lt"/>
              <a:buAutoNum type="arabicPeriod"/>
            </a:pPr>
            <a:r>
              <a:rPr lang="en-US" sz="2600" dirty="0" smtClean="0"/>
              <a:t>“The righteousness of the law” (Ezek. 20:10-21; Neh. 9:28-29; Rom. 10:4-5).</a:t>
            </a:r>
          </a:p>
          <a:p>
            <a:pPr marL="1371600" lvl="3" indent="-514350">
              <a:buFont typeface="+mj-lt"/>
              <a:buAutoNum type="arabicPeriod"/>
            </a:pPr>
            <a:r>
              <a:rPr lang="en-US" sz="2600" spc="-100" dirty="0" smtClean="0"/>
              <a:t>Showed the need for “a gracious and merciful God, slow to anger and abundant in </a:t>
            </a:r>
            <a:r>
              <a:rPr lang="en-US" sz="2600" spc="-100" dirty="0" err="1" smtClean="0"/>
              <a:t>lovingkindness</a:t>
            </a:r>
            <a:r>
              <a:rPr lang="en-US" sz="2600" spc="-100" dirty="0" smtClean="0"/>
              <a:t>” (Jon. 4:2).</a:t>
            </a:r>
            <a:r>
              <a:rPr lang="en-US" sz="2600" dirty="0" smtClean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200" y="274638"/>
            <a:ext cx="6578600" cy="1143000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>
            <a:prstTxWarp prst="textNoShape">
              <a:avLst/>
            </a:prstTxWarp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r">
              <a:lnSpc>
                <a:spcPct val="70000"/>
              </a:lnSpc>
            </a:pPr>
            <a:r>
              <a:rPr lang="en-US" sz="6111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The Grace of God</a:t>
            </a:r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5111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ush Script MT Italic"/>
                <a:ea typeface="Zapf Chancery"/>
                <a:cs typeface="Brush Script MT Italic"/>
              </a:rPr>
              <a:t>In the Old Testamen</a:t>
            </a:r>
            <a:r>
              <a:rPr lang="en-US" sz="4667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ush Script MT Italic"/>
                <a:ea typeface="Zapf Chancery"/>
                <a:cs typeface="Brush Script MT Italic"/>
              </a:rPr>
              <a:t>t</a:t>
            </a:r>
            <a:endParaRPr lang="en-US" sz="4667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rush Script MT Italic"/>
              <a:ea typeface="Zapf Chancery"/>
              <a:cs typeface="Brush Script MT Ital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171112"/>
            <a:ext cx="8432549" cy="4361451"/>
          </a:xfrm>
        </p:spPr>
        <p:txBody>
          <a:bodyPr>
            <a:noAutofit/>
          </a:bodyPr>
          <a:lstStyle/>
          <a:p>
            <a:pPr marL="568325" indent="-568325">
              <a:lnSpc>
                <a:spcPct val="70000"/>
              </a:lnSpc>
              <a:buNone/>
            </a:pPr>
            <a:r>
              <a:rPr lang="en-US" sz="3500" b="1" dirty="0" smtClean="0"/>
              <a:t>III. </a:t>
            </a:r>
            <a:r>
              <a:rPr lang="en-US" sz="3500" b="1" spc="-90" dirty="0" smtClean="0"/>
              <a:t>The Old Testament teaches us about grace.</a:t>
            </a:r>
            <a:r>
              <a:rPr lang="en-US" sz="4286" b="1" dirty="0" smtClean="0"/>
              <a:t> </a:t>
            </a:r>
          </a:p>
          <a:p>
            <a:pPr marL="914400" lvl="2" indent="-514350">
              <a:buFont typeface="+mj-lt"/>
              <a:buAutoNum type="alphaUcPeriod" startAt="3"/>
            </a:pPr>
            <a:r>
              <a:rPr lang="en-US" sz="3000" dirty="0" smtClean="0"/>
              <a:t>Blood atonement for the soul (Lev. 17:10-12).</a:t>
            </a:r>
          </a:p>
          <a:p>
            <a:pPr marL="1371600" lvl="3" indent="-514350">
              <a:buFont typeface="+mj-lt"/>
              <a:buAutoNum type="arabicPeriod"/>
            </a:pPr>
            <a:r>
              <a:rPr lang="en-US" sz="2600" dirty="0" smtClean="0"/>
              <a:t>Blood sacrifices brought forgiveness.</a:t>
            </a:r>
          </a:p>
          <a:p>
            <a:pPr marL="1371600" lvl="3" indent="-514350">
              <a:buFont typeface="+mj-lt"/>
              <a:buAutoNum type="arabicPeriod"/>
            </a:pPr>
            <a:r>
              <a:rPr lang="en-US" sz="2600" dirty="0" smtClean="0"/>
              <a:t>“Shall be forgiven” (Lev. 4:13-20; 4:26; 4:30; 4:35; 5:10; 5:13; 5:16; 5:18; 6:7; 19:22; Num. 15:26; 15:28).</a:t>
            </a:r>
          </a:p>
          <a:p>
            <a:pPr marL="1371600" lvl="3" indent="-514350">
              <a:buFont typeface="+mj-lt"/>
              <a:buAutoNum type="arabicPeriod"/>
            </a:pPr>
            <a:r>
              <a:rPr lang="en-US" sz="2600" dirty="0" smtClean="0"/>
              <a:t>Was this forgiveness by merit? No!</a:t>
            </a:r>
          </a:p>
          <a:p>
            <a:pPr marL="1371600" lvl="3" indent="-514350">
              <a:buFont typeface="+mj-lt"/>
              <a:buAutoNum type="arabicPeriod"/>
            </a:pPr>
            <a:r>
              <a:rPr lang="en-US" sz="2600" dirty="0" smtClean="0"/>
              <a:t>It was the grace and mercy of God.</a:t>
            </a:r>
          </a:p>
          <a:p>
            <a:pPr marL="914400" lvl="2" indent="-514350">
              <a:buFont typeface="+mj-lt"/>
              <a:buAutoNum type="alphaUcPeriod" startAt="3"/>
            </a:pPr>
            <a:r>
              <a:rPr lang="en-US" sz="3000" dirty="0" smtClean="0"/>
              <a:t>It is God who justifies (Exod. 23:7; Rom. 8:33b).</a:t>
            </a:r>
            <a:endParaRPr lang="en-US" sz="2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200" y="274638"/>
            <a:ext cx="6578600" cy="1143000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>
            <a:prstTxWarp prst="textNoShape">
              <a:avLst/>
            </a:prstTxWarp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r">
              <a:lnSpc>
                <a:spcPct val="70000"/>
              </a:lnSpc>
            </a:pPr>
            <a:r>
              <a:rPr lang="en-US" sz="6111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The Grace of God</a:t>
            </a:r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5111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ush Script MT Italic"/>
                <a:ea typeface="Zapf Chancery"/>
                <a:cs typeface="Brush Script MT Italic"/>
              </a:rPr>
              <a:t>In the Old Testamen</a:t>
            </a:r>
            <a:r>
              <a:rPr lang="en-US" sz="4667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ush Script MT Italic"/>
                <a:ea typeface="Zapf Chancery"/>
                <a:cs typeface="Brush Script MT Italic"/>
              </a:rPr>
              <a:t>t</a:t>
            </a:r>
            <a:endParaRPr lang="en-US" sz="4667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rush Script MT Italic"/>
              <a:ea typeface="Zapf Chancery"/>
              <a:cs typeface="Brush Script MT Ital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171112"/>
            <a:ext cx="8432549" cy="4361451"/>
          </a:xfrm>
        </p:spPr>
        <p:txBody>
          <a:bodyPr>
            <a:noAutofit/>
          </a:bodyPr>
          <a:lstStyle/>
          <a:p>
            <a:pPr marL="568325" indent="-568325">
              <a:lnSpc>
                <a:spcPct val="70000"/>
              </a:lnSpc>
              <a:buNone/>
            </a:pPr>
            <a:r>
              <a:rPr lang="en-US" sz="3500" b="1" dirty="0" smtClean="0"/>
              <a:t>IV. </a:t>
            </a:r>
            <a:r>
              <a:rPr lang="en-US" sz="3500" b="1" spc="-90" dirty="0" smtClean="0"/>
              <a:t>Old Testament grace anticipates Christ.</a:t>
            </a:r>
            <a:r>
              <a:rPr lang="en-US" sz="4286" b="1" dirty="0" smtClean="0"/>
              <a:t> </a:t>
            </a:r>
          </a:p>
          <a:p>
            <a:pPr marL="914400" lvl="2" indent="-514350">
              <a:buFont typeface="+mj-lt"/>
              <a:buAutoNum type="alphaUcPeriod"/>
            </a:pPr>
            <a:r>
              <a:rPr lang="en-US" sz="3000" dirty="0" smtClean="0"/>
              <a:t>Christ’s blood atoned for all sin (Heb. 9:15).</a:t>
            </a:r>
          </a:p>
          <a:p>
            <a:pPr marL="1371600" lvl="3" indent="-514350">
              <a:buFont typeface="+mj-lt"/>
              <a:buAutoNum type="arabicPeriod"/>
            </a:pPr>
            <a:r>
              <a:rPr lang="en-US" sz="2600" dirty="0" smtClean="0"/>
              <a:t>God “passed over” sins (Rom. 3:25-26).</a:t>
            </a:r>
          </a:p>
          <a:p>
            <a:pPr marL="1371600" lvl="3" indent="-514350">
              <a:buFont typeface="+mj-lt"/>
              <a:buAutoNum type="arabicPeriod"/>
            </a:pPr>
            <a:r>
              <a:rPr lang="en-US" sz="2600" dirty="0" smtClean="0"/>
              <a:t>Animal sacrifices and Christ (Heb. 10:1-5).</a:t>
            </a:r>
          </a:p>
          <a:p>
            <a:pPr marL="1828800" lvl="4" indent="-514350"/>
            <a:r>
              <a:rPr lang="en-US" sz="2600" dirty="0" smtClean="0"/>
              <a:t>Didn’t make perfect (vs. 1).</a:t>
            </a:r>
          </a:p>
          <a:p>
            <a:pPr marL="1828800" lvl="4" indent="-514350"/>
            <a:r>
              <a:rPr lang="en-US" sz="2600" dirty="0" smtClean="0"/>
              <a:t>Reminder of sin (vs. 3).</a:t>
            </a:r>
          </a:p>
          <a:p>
            <a:pPr marL="1828800" lvl="4" indent="-514350"/>
            <a:r>
              <a:rPr lang="en-US" sz="2600" dirty="0" smtClean="0"/>
              <a:t>Could not take away sins (vs. 4).</a:t>
            </a:r>
          </a:p>
          <a:p>
            <a:pPr marL="1828800" lvl="4" indent="-514350"/>
            <a:r>
              <a:rPr lang="en-US" sz="2600" dirty="0" smtClean="0"/>
              <a:t>A body prepared (vs. 5; cf. Col. 2:16-17 “body is of Christ” (KJV). Gr. </a:t>
            </a:r>
            <a:r>
              <a:rPr lang="en-US" sz="2600" i="1" dirty="0" smtClean="0"/>
              <a:t>Soma.</a:t>
            </a:r>
            <a:endParaRPr lang="en-US" sz="2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200" y="274638"/>
            <a:ext cx="6578600" cy="1143000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>
            <a:prstTxWarp prst="textNoShape">
              <a:avLst/>
            </a:prstTxWarp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r">
              <a:lnSpc>
                <a:spcPct val="70000"/>
              </a:lnSpc>
            </a:pPr>
            <a:r>
              <a:rPr lang="en-US" sz="6111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The Grace of God</a:t>
            </a:r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5111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ush Script MT Italic"/>
                <a:ea typeface="Zapf Chancery"/>
                <a:cs typeface="Brush Script MT Italic"/>
              </a:rPr>
              <a:t>In the Old Testamen</a:t>
            </a:r>
            <a:r>
              <a:rPr lang="en-US" sz="4667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ush Script MT Italic"/>
                <a:ea typeface="Zapf Chancery"/>
                <a:cs typeface="Brush Script MT Italic"/>
              </a:rPr>
              <a:t>t</a:t>
            </a:r>
            <a:endParaRPr lang="en-US" sz="4667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rush Script MT Italic"/>
              <a:ea typeface="Zapf Chancery"/>
              <a:cs typeface="Brush Script MT Ital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171112"/>
            <a:ext cx="8432549" cy="4361451"/>
          </a:xfrm>
        </p:spPr>
        <p:txBody>
          <a:bodyPr>
            <a:noAutofit/>
          </a:bodyPr>
          <a:lstStyle/>
          <a:p>
            <a:pPr marL="568325" indent="-568325">
              <a:lnSpc>
                <a:spcPct val="70000"/>
              </a:lnSpc>
              <a:buNone/>
            </a:pPr>
            <a:r>
              <a:rPr lang="en-US" sz="3500" b="1" dirty="0" smtClean="0"/>
              <a:t>IV. </a:t>
            </a:r>
            <a:r>
              <a:rPr lang="en-US" sz="3500" b="1" spc="-90" dirty="0" smtClean="0"/>
              <a:t>Old Testament grace anticipates Christ.</a:t>
            </a:r>
            <a:r>
              <a:rPr lang="en-US" sz="4286" b="1" dirty="0" smtClean="0"/>
              <a:t> </a:t>
            </a:r>
          </a:p>
          <a:p>
            <a:pPr marL="914400" lvl="2" indent="-514350">
              <a:buFont typeface="+mj-lt"/>
              <a:buAutoNum type="alphaUcPeriod" startAt="2"/>
            </a:pPr>
            <a:r>
              <a:rPr lang="en-US" sz="3000" dirty="0" smtClean="0"/>
              <a:t>How did “grace and truth” come with the New Covenant? (John 1:17).</a:t>
            </a:r>
          </a:p>
          <a:p>
            <a:pPr marL="1371600" lvl="3" indent="-514350">
              <a:buFont typeface="+mj-lt"/>
              <a:buAutoNum type="arabicPeriod"/>
            </a:pPr>
            <a:r>
              <a:rPr lang="en-US" sz="2600" dirty="0" smtClean="0"/>
              <a:t>Paul says the same (Rom. 6:13-14).</a:t>
            </a:r>
          </a:p>
          <a:p>
            <a:pPr marL="1828800" lvl="4" indent="-514350"/>
            <a:r>
              <a:rPr lang="en-US" sz="2600" dirty="0" smtClean="0"/>
              <a:t>But there is law in Christ (1 Cor. 9:21).</a:t>
            </a:r>
          </a:p>
          <a:p>
            <a:pPr marL="1828800" lvl="4" indent="-514350"/>
            <a:r>
              <a:rPr lang="en-US" sz="2600" dirty="0" smtClean="0"/>
              <a:t>There was grace under Moses.</a:t>
            </a:r>
          </a:p>
          <a:p>
            <a:pPr marL="1371600" lvl="3" indent="-514350">
              <a:buFont typeface="+mj-lt"/>
              <a:buAutoNum type="arabicPeriod"/>
            </a:pPr>
            <a:r>
              <a:rPr lang="en-US" sz="2600" dirty="0" smtClean="0"/>
              <a:t>The gospel is a system of grace.</a:t>
            </a:r>
          </a:p>
          <a:p>
            <a:pPr marL="1828800" lvl="4" indent="-514350"/>
            <a:r>
              <a:rPr lang="en-US" sz="2600" dirty="0" smtClean="0"/>
              <a:t>It pours out grace (Zech. 12:10; 13:1).</a:t>
            </a:r>
          </a:p>
          <a:p>
            <a:pPr marL="1828800" lvl="4" indent="-514350"/>
            <a:r>
              <a:rPr lang="en-US" sz="2600" smtClean="0"/>
              <a:t>And </a:t>
            </a:r>
            <a:r>
              <a:rPr lang="en-US" sz="2600" dirty="0" smtClean="0"/>
              <a:t>forgiveness  (Jer. 31:31-34; Heb. 10:7-12).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582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Brush Script MT Italic</vt:lpstr>
      <vt:lpstr>Zapf Chancery</vt:lpstr>
      <vt:lpstr>Office Theme</vt:lpstr>
      <vt:lpstr>John 1:14-17</vt:lpstr>
      <vt:lpstr>John 1:14-17</vt:lpstr>
      <vt:lpstr>The Grace of God In the Old Testament</vt:lpstr>
      <vt:lpstr>The Grace of God In the Old Testament</vt:lpstr>
      <vt:lpstr>The Grace of God In the Old Testament</vt:lpstr>
      <vt:lpstr>The Grace of God In the Old Testament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19</cp:revision>
  <dcterms:created xsi:type="dcterms:W3CDTF">2014-02-09T22:06:11Z</dcterms:created>
  <dcterms:modified xsi:type="dcterms:W3CDTF">2014-02-11T19:47:42Z</dcterms:modified>
</cp:coreProperties>
</file>