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sldIdLst>
    <p:sldId id="263" r:id="rId2"/>
    <p:sldId id="258" r:id="rId3"/>
    <p:sldId id="259" r:id="rId4"/>
    <p:sldId id="272" r:id="rId5"/>
    <p:sldId id="273" r:id="rId6"/>
  </p:sldIdLst>
  <p:sldSz cx="9144000" cy="6858000" type="screen4x3"/>
  <p:notesSz cx="6858000" cy="9144000"/>
  <p:embeddedFontLst>
    <p:embeddedFont>
      <p:font typeface="Calibri" pitchFamily="34" charset="0"/>
      <p:regular r:id="rId7"/>
      <p:bold r:id="rId8"/>
      <p:italic r:id="rId9"/>
      <p:boldItalic r:id="rId10"/>
    </p:embeddedFont>
    <p:embeddedFont>
      <p:font typeface="Impact" pitchFamily="34" charset="0"/>
      <p:regular r:id="rId11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9" autoAdjust="0"/>
    <p:restoredTop sz="99163" autoAdjust="0"/>
  </p:normalViewPr>
  <p:slideViewPr>
    <p:cSldViewPr snapToGrid="0" snapToObjects="1">
      <p:cViewPr varScale="1">
        <p:scale>
          <a:sx n="75" d="100"/>
          <a:sy n="75" d="100"/>
        </p:scale>
        <p:origin x="-7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7057-1F0D-8240-97AF-C79DC257C165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B59D-316E-3F4B-9099-F3400BF5D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7057-1F0D-8240-97AF-C79DC257C165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B59D-316E-3F4B-9099-F3400BF5D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7057-1F0D-8240-97AF-C79DC257C165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B59D-316E-3F4B-9099-F3400BF5D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7057-1F0D-8240-97AF-C79DC257C165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B59D-316E-3F4B-9099-F3400BF5D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7057-1F0D-8240-97AF-C79DC257C165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B59D-316E-3F4B-9099-F3400BF5D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7057-1F0D-8240-97AF-C79DC257C165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B59D-316E-3F4B-9099-F3400BF5D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7057-1F0D-8240-97AF-C79DC257C165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B59D-316E-3F4B-9099-F3400BF5D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7057-1F0D-8240-97AF-C79DC257C165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B59D-316E-3F4B-9099-F3400BF5D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7057-1F0D-8240-97AF-C79DC257C165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B59D-316E-3F4B-9099-F3400BF5D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7057-1F0D-8240-97AF-C79DC257C165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B59D-316E-3F4B-9099-F3400BF5D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7057-1F0D-8240-97AF-C79DC257C165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B59D-316E-3F4B-9099-F3400BF5D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F7057-1F0D-8240-97AF-C79DC257C165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EB59D-316E-3F4B-9099-F3400BF5D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3_A_JuiceDr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050796" y="1644880"/>
            <a:ext cx="7093204" cy="2613066"/>
          </a:xfr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6500" b="1" dirty="0" smtClean="0">
                <a:latin typeface="Calibri"/>
                <a:cs typeface="Calibri"/>
              </a:rPr>
              <a:t>Jesus’ Departure Sermon</a:t>
            </a:r>
            <a:endParaRPr lang="en-US" sz="5000" b="1" dirty="0">
              <a:latin typeface="Calibri"/>
              <a:cs typeface="Calibri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057" y="259107"/>
            <a:ext cx="2364369" cy="2364369"/>
          </a:xfrm>
          <a:prstGeom prst="rect">
            <a:avLst/>
          </a:prstGeom>
          <a:effectLst>
            <a:outerShdw blurRad="136525" dist="25400" dir="6240000" algn="tl" rotWithShape="0">
              <a:srgbClr val="000000">
                <a:alpha val="33000"/>
              </a:srgbClr>
            </a:outerShdw>
          </a:effectLst>
        </p:spPr>
      </p:pic>
      <p:sp>
        <p:nvSpPr>
          <p:cNvPr id="12" name="Title 4"/>
          <p:cNvSpPr txBox="1">
            <a:spLocks/>
          </p:cNvSpPr>
          <p:nvPr/>
        </p:nvSpPr>
        <p:spPr>
          <a:xfrm>
            <a:off x="2050796" y="3039904"/>
            <a:ext cx="7093204" cy="1436665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/>
            </a:r>
            <a:br>
              <a:rPr kumimoji="0" lang="en-US" sz="6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</a:br>
            <a:r>
              <a:rPr kumimoji="0" 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(John 14-17)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652970"/>
            <a:ext cx="3581085" cy="861774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square" rtlCol="0" anchor="ctr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5000" dirty="0" smtClean="0">
                <a:solidFill>
                  <a:schemeClr val="bg1">
                    <a:lumMod val="50000"/>
                  </a:schemeClr>
                </a:solidFill>
                <a:latin typeface="Impact"/>
                <a:cs typeface="Impact"/>
              </a:rPr>
              <a:t>PART ONE</a:t>
            </a:r>
            <a:endParaRPr lang="en-US" sz="5000" dirty="0">
              <a:solidFill>
                <a:schemeClr val="bg1">
                  <a:lumMod val="50000"/>
                </a:schemeClr>
              </a:solidFill>
              <a:latin typeface="Impact"/>
              <a:cs typeface="Impac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224_A_JuiceDrop"/>
          <p:cNvPicPr>
            <a:picLocks noChangeAspect="1" noChangeArrowheads="1"/>
          </p:cNvPicPr>
          <p:nvPr/>
        </p:nvPicPr>
        <p:blipFill>
          <a:blip r:embed="rId2" cstate="print">
            <a:lum/>
            <a:alphaModFix amt="6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99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Jesus’ Departure Sermon 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(John 14-17)</a:t>
            </a:r>
            <a:endParaRPr lang="en-US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2300" y="2273300"/>
            <a:ext cx="8064500" cy="40767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FF"/>
                </a:solidFill>
              </a:rPr>
              <a:t>I. Relationship to other Farewell Discourses.</a:t>
            </a:r>
            <a:endParaRPr lang="en-US" dirty="0" smtClean="0">
              <a:solidFill>
                <a:srgbClr val="FFFFFF"/>
              </a:solidFill>
            </a:endParaRPr>
          </a:p>
          <a:p>
            <a:pPr lvl="1">
              <a:buNone/>
            </a:pPr>
            <a:r>
              <a:rPr lang="en-US" sz="3200" dirty="0" smtClean="0">
                <a:solidFill>
                  <a:srgbClr val="FFFFFF"/>
                </a:solidFill>
              </a:rPr>
              <a:t>Old Testament Farewell Discourses.</a:t>
            </a:r>
          </a:p>
          <a:p>
            <a:pPr lvl="2"/>
            <a:r>
              <a:rPr lang="en-US" sz="2800" dirty="0" smtClean="0">
                <a:solidFill>
                  <a:srgbClr val="FFFFFF"/>
                </a:solidFill>
              </a:rPr>
              <a:t>Jacob (Gen. 49:1, 10, 24).</a:t>
            </a:r>
          </a:p>
          <a:p>
            <a:pPr lvl="2"/>
            <a:r>
              <a:rPr lang="en-US" sz="2800" dirty="0" smtClean="0">
                <a:solidFill>
                  <a:srgbClr val="FFFFFF"/>
                </a:solidFill>
              </a:rPr>
              <a:t>Moses (Deut. 31:2, 6, 12).</a:t>
            </a:r>
          </a:p>
          <a:p>
            <a:pPr lvl="2"/>
            <a:r>
              <a:rPr lang="en-US" sz="2800" dirty="0" smtClean="0">
                <a:solidFill>
                  <a:srgbClr val="FFFFFF"/>
                </a:solidFill>
              </a:rPr>
              <a:t>Joshua (Josh. 24:14-15).</a:t>
            </a:r>
          </a:p>
          <a:p>
            <a:pPr lvl="2"/>
            <a:r>
              <a:rPr lang="en-US" sz="2800" dirty="0" smtClean="0">
                <a:solidFill>
                  <a:srgbClr val="FFFFFF"/>
                </a:solidFill>
              </a:rPr>
              <a:t>Samuel (1 Sam. 12:17-18, 19-23, 24-25).</a:t>
            </a:r>
          </a:p>
          <a:p>
            <a:pPr lvl="2"/>
            <a:r>
              <a:rPr lang="en-US" sz="2800" dirty="0" smtClean="0">
                <a:solidFill>
                  <a:srgbClr val="FFFFFF"/>
                </a:solidFill>
              </a:rPr>
              <a:t>David (1 Kings 2:1, 2, 3).</a:t>
            </a:r>
          </a:p>
          <a:p>
            <a:pPr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042_A_JuiceDr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4903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Common Elements</a:t>
            </a:r>
            <a:endParaRPr lang="en-US" sz="4000" b="1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1772" y="1145169"/>
            <a:ext cx="6865027" cy="498099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Foretelling the Future </a:t>
            </a:r>
            <a:r>
              <a:rPr lang="en-US" dirty="0" smtClean="0"/>
              <a:t>(John 14:29).</a:t>
            </a:r>
          </a:p>
          <a:p>
            <a:r>
              <a:rPr lang="en-US" b="1" dirty="0" smtClean="0"/>
              <a:t>A Call to Have Courage</a:t>
            </a:r>
            <a:r>
              <a:rPr lang="en-US" dirty="0" smtClean="0"/>
              <a:t> (John 14:27).</a:t>
            </a:r>
          </a:p>
          <a:p>
            <a:r>
              <a:rPr lang="en-US" b="1" dirty="0" smtClean="0"/>
              <a:t>Assurance of Divine Presence           </a:t>
            </a:r>
            <a:r>
              <a:rPr lang="en-US" dirty="0" smtClean="0"/>
              <a:t>(John 14:18).</a:t>
            </a:r>
            <a:endParaRPr lang="en-US" b="1" dirty="0" smtClean="0"/>
          </a:p>
          <a:p>
            <a:r>
              <a:rPr lang="en-US" b="1" dirty="0" smtClean="0"/>
              <a:t>Dedication to the Lord</a:t>
            </a:r>
            <a:r>
              <a:rPr lang="en-US" dirty="0" smtClean="0"/>
              <a:t> (John 15:1-7).</a:t>
            </a:r>
          </a:p>
          <a:p>
            <a:r>
              <a:rPr lang="en-US" b="1" dirty="0" smtClean="0"/>
              <a:t>Intercessory Prayer</a:t>
            </a:r>
            <a:r>
              <a:rPr lang="en-US" dirty="0" smtClean="0"/>
              <a:t> (John 14:14; 15:7, 16; 16:23-24).</a:t>
            </a:r>
          </a:p>
          <a:p>
            <a:r>
              <a:rPr lang="en-US" b="1" dirty="0" smtClean="0"/>
              <a:t>Declaration of Departure</a:t>
            </a:r>
            <a:r>
              <a:rPr lang="en-US" dirty="0" smtClean="0"/>
              <a:t> (John 16:5, 7; 14:28).</a:t>
            </a:r>
          </a:p>
          <a:p>
            <a:r>
              <a:rPr lang="en-US" b="1" dirty="0" smtClean="0"/>
              <a:t>Charge to Obedience</a:t>
            </a:r>
            <a:r>
              <a:rPr lang="en-US" dirty="0" smtClean="0"/>
              <a:t> (John 14:15).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90638" y="1053094"/>
            <a:ext cx="978408" cy="700006"/>
          </a:xfrm>
          <a:prstGeom prst="rightArrow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3.7037E-6 L 0.00035 0.07454 " pathEditMode="relative" ptsTypes="AA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7454 L 0.00035 0.14583 " pathEditMode="relative" ptsTypes="AA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4 0.14583 L 0.00034 0.27917 " pathEditMode="relative" ptsTypes="AA">
                                      <p:cBhvr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27916 L 0.00035 0.3550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35509 L 0.00035 0.48194 " pathEditMode="relative" ptsTypes="AA">
                                      <p:cBhvr>
                                        <p:cTn id="6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4 0.48194 L 0.00034 0.61806 " pathEditMode="relative" ptsTypes="AA">
                                      <p:cBhvr>
                                        <p:cTn id="7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 animBg="1"/>
      <p:bldP spid="5" grpId="1" animBg="1"/>
      <p:bldP spid="5" grpId="2" animBg="1"/>
      <p:bldP spid="5" grpId="3" animBg="1"/>
      <p:bldP spid="5" grpId="4" animBg="1"/>
      <p:bldP spid="5" grpId="5" animBg="1"/>
      <p:bldP spid="5" grpId="6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224_A_JuiceDrop"/>
          <p:cNvPicPr>
            <a:picLocks noChangeAspect="1" noChangeArrowheads="1"/>
          </p:cNvPicPr>
          <p:nvPr/>
        </p:nvPicPr>
        <p:blipFill>
          <a:blip r:embed="rId2" cstate="print">
            <a:lum/>
            <a:alphaModFix amt="6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99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Jesus’ Departure Sermon 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(John 14-17)</a:t>
            </a:r>
            <a:endParaRPr lang="en-US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2300" y="2273300"/>
            <a:ext cx="8064500" cy="40767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FFFF"/>
                </a:solidFill>
              </a:rPr>
              <a:t>II. A Departure, not a Farewell.</a:t>
            </a:r>
            <a:endParaRPr lang="en-US" dirty="0" smtClean="0">
              <a:solidFill>
                <a:srgbClr val="FFFFFF"/>
              </a:solidFill>
            </a:endParaRPr>
          </a:p>
          <a:p>
            <a:pPr lvl="1">
              <a:buNone/>
            </a:pPr>
            <a:r>
              <a:rPr lang="en-US" sz="3200" dirty="0" smtClean="0">
                <a:solidFill>
                  <a:srgbClr val="FFFFFF"/>
                </a:solidFill>
              </a:rPr>
              <a:t>Ongoing relationship.</a:t>
            </a:r>
          </a:p>
          <a:p>
            <a:pPr lvl="2"/>
            <a:r>
              <a:rPr lang="en-US" sz="2800" dirty="0" smtClean="0">
                <a:solidFill>
                  <a:srgbClr val="FFFFFF"/>
                </a:solidFill>
              </a:rPr>
              <a:t>Prayer in Jesus’ Name (John 14:14; 15:16; 16:23-24; 16:26-27; Heb. 7:25).</a:t>
            </a:r>
          </a:p>
          <a:p>
            <a:pPr lvl="2"/>
            <a:r>
              <a:rPr lang="en-US" sz="2800" dirty="0" smtClean="0">
                <a:solidFill>
                  <a:srgbClr val="FFFFFF"/>
                </a:solidFill>
              </a:rPr>
              <a:t>Promise of the Holy Spirit (John 14:16, 26; 15:26; 1 Cor. 14:37; John 16:7; 16:12-13, 14).</a:t>
            </a:r>
          </a:p>
          <a:p>
            <a:pPr lvl="2"/>
            <a:r>
              <a:rPr lang="en-US" sz="2800" dirty="0" smtClean="0">
                <a:solidFill>
                  <a:srgbClr val="FFFFFF"/>
                </a:solidFill>
              </a:rPr>
              <a:t>Promise of His Return (John 14:2, 3; 1 Thess. 4:17; John 14:18; 14:19-20; 16:16, 29, 22; Matt. 28:8; John 20:25).</a:t>
            </a:r>
          </a:p>
          <a:p>
            <a:pPr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042_A_JuiceDr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4903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Content of the Sermon</a:t>
            </a:r>
            <a:endParaRPr lang="en-US" sz="4000" b="1" dirty="0">
              <a:solidFill>
                <a:srgbClr val="FFFFFF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1772" y="1145169"/>
            <a:ext cx="7068481" cy="496587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Troubled Hearts </a:t>
            </a:r>
            <a:r>
              <a:rPr lang="en-US" dirty="0" smtClean="0"/>
              <a:t>(14:1-31).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Luke 22:45</a:t>
            </a:r>
          </a:p>
          <a:p>
            <a:r>
              <a:rPr lang="en-US" b="1" dirty="0" smtClean="0"/>
              <a:t>Clinging to the Vine</a:t>
            </a:r>
            <a:r>
              <a:rPr lang="en-US" dirty="0" smtClean="0"/>
              <a:t> (15:1-27).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Psalm 69:4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Mark 14:50</a:t>
            </a:r>
          </a:p>
          <a:p>
            <a:r>
              <a:rPr lang="en-US" b="1" dirty="0" smtClean="0"/>
              <a:t>Overcoming the World </a:t>
            </a:r>
            <a:r>
              <a:rPr lang="en-US" dirty="0" smtClean="0"/>
              <a:t>(16:1-33).</a:t>
            </a:r>
            <a:endParaRPr lang="en-US" b="1" dirty="0" smtClean="0"/>
          </a:p>
          <a:p>
            <a:r>
              <a:rPr lang="en-US" b="1" dirty="0" smtClean="0"/>
              <a:t>The “High Priestly” Prayer</a:t>
            </a:r>
            <a:r>
              <a:rPr lang="en-US" dirty="0" smtClean="0"/>
              <a:t> (17:1-26).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 Hebrews 2:17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Mark 1:35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Luke 6:12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John 18:1</a:t>
            </a:r>
          </a:p>
        </p:txBody>
      </p:sp>
      <p:sp>
        <p:nvSpPr>
          <p:cNvPr id="6" name="Right Arrow 5"/>
          <p:cNvSpPr/>
          <p:nvPr/>
        </p:nvSpPr>
        <p:spPr>
          <a:xfrm>
            <a:off x="290638" y="1053094"/>
            <a:ext cx="978408" cy="700006"/>
          </a:xfrm>
          <a:prstGeom prst="rightArrow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3.7037E-6 L 5.27778E-6 0.11852 " pathEditMode="relative" ptsTypes="AA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.11852 L -3.05556E-6 0.3 " pathEditMode="relative" ptsTypes="AA">
                                      <p:cBhvr>
                                        <p:cTn id="5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.3 L -3.05556E-6 0.36667 " pathEditMode="relative" ptsTypes="AA">
                                      <p:cBhvr>
                                        <p:cTn id="8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3"/>
      <p:bldP spid="6" grpId="0" animBg="1"/>
      <p:bldP spid="6" grpId="1" animBg="1"/>
      <p:bldP spid="6" grpId="2" animBg="1"/>
      <p:bldP spid="6" grpId="3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273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Impact</vt:lpstr>
      <vt:lpstr>Wingdings</vt:lpstr>
      <vt:lpstr>Office Theme</vt:lpstr>
      <vt:lpstr>Jesus’ Departure Sermon</vt:lpstr>
      <vt:lpstr>Jesus’ Departure Sermon  (John 14-17)</vt:lpstr>
      <vt:lpstr>Common Elements</vt:lpstr>
      <vt:lpstr>Jesus’ Departure Sermon  (John 14-17)</vt:lpstr>
      <vt:lpstr>Content of the Sermon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43</cp:revision>
  <dcterms:created xsi:type="dcterms:W3CDTF">2014-03-24T01:46:56Z</dcterms:created>
  <dcterms:modified xsi:type="dcterms:W3CDTF">2014-03-24T23:43:37Z</dcterms:modified>
</cp:coreProperties>
</file>