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4C9-2B65-AE42-90B1-907CAEE68E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4D8F-120C-7B42-ADE7-950FD2D6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4C9-2B65-AE42-90B1-907CAEE68E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4D8F-120C-7B42-ADE7-950FD2D6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4C9-2B65-AE42-90B1-907CAEE68E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4D8F-120C-7B42-ADE7-950FD2D6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4C9-2B65-AE42-90B1-907CAEE68E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4D8F-120C-7B42-ADE7-950FD2D6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4C9-2B65-AE42-90B1-907CAEE68E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4D8F-120C-7B42-ADE7-950FD2D6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4C9-2B65-AE42-90B1-907CAEE68E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4D8F-120C-7B42-ADE7-950FD2D6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4C9-2B65-AE42-90B1-907CAEE68E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4D8F-120C-7B42-ADE7-950FD2D6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4C9-2B65-AE42-90B1-907CAEE68E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4D8F-120C-7B42-ADE7-950FD2D6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4C9-2B65-AE42-90B1-907CAEE68E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4D8F-120C-7B42-ADE7-950FD2D6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4C9-2B65-AE42-90B1-907CAEE68E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4D8F-120C-7B42-ADE7-950FD2D6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34C9-2B65-AE42-90B1-907CAEE68E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4D8F-120C-7B42-ADE7-950FD2D6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34C9-2B65-AE42-90B1-907CAEE68ED7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B4D8F-120C-7B42-ADE7-950FD2D6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310989" y="153362"/>
            <a:ext cx="4940300" cy="584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6276" y="1767542"/>
            <a:ext cx="4816686" cy="3380923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7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7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53864" y="5791253"/>
            <a:ext cx="4346788" cy="707886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latin typeface="Cambria"/>
                <a:cs typeface="Cambria"/>
              </a:rPr>
              <a:t>Matthew 8:5-13</a:t>
            </a:r>
            <a:endParaRPr lang="en-US" sz="4000" dirty="0">
              <a:latin typeface="Cambria"/>
              <a:cs typeface="Cambri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5921" y="2271374"/>
            <a:ext cx="8180880" cy="4351849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“For I also am a man under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authority, having soldiers under me.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And I say to this one, ‘Go,’ and he goes; and to another, ‘Come,’ and he comes; and to my servant, ‘Do this,’ and he does it”</a:t>
            </a:r>
            <a:r>
              <a:rPr lang="en-US" sz="3100" dirty="0" smtClean="0">
                <a:latin typeface="Cambria"/>
                <a:cs typeface="Cambria"/>
              </a:rPr>
              <a:t> (Matt.8:9).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700" dirty="0" smtClean="0">
                <a:latin typeface="Cambria"/>
                <a:cs typeface="Cambria"/>
              </a:rPr>
              <a:t>“Seeing Jesus near his house and having already sent the second delegation, the centurion came personally to meet Jesus and restates the problem in more detail”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ambria"/>
                <a:cs typeface="Cambria"/>
              </a:rPr>
              <a:t>Jack Russell Shaffer, “A Harmonization of                                               </a:t>
            </a:r>
            <a:r>
              <a:rPr lang="en-US" sz="2000" dirty="0" smtClean="0">
                <a:latin typeface="Cambria"/>
                <a:cs typeface="Cambria"/>
              </a:rPr>
              <a:t>  </a:t>
            </a:r>
            <a:r>
              <a:rPr lang="en-US" sz="2000" dirty="0" smtClean="0">
                <a:latin typeface="Cambria"/>
                <a:cs typeface="Cambria"/>
              </a:rPr>
              <a:t>Matthew 8:5-13 and Luke 7:1-10” 48. 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5921" y="2271374"/>
            <a:ext cx="8180880" cy="4351849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“For I also am a man under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authority, having soldiers under me.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And I say to this one, ‘Go,’ and he goes; and to another, ‘Come,’ and he comes; and to my servant, ‘Do this,’ and he does it”</a:t>
            </a:r>
            <a:r>
              <a:rPr lang="en-US" sz="3100" dirty="0" smtClean="0">
                <a:latin typeface="Cambria"/>
                <a:cs typeface="Cambria"/>
              </a:rPr>
              <a:t> (Matt.8:9).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700" dirty="0" smtClean="0">
                <a:latin typeface="Cambria"/>
                <a:cs typeface="Cambria"/>
              </a:rPr>
              <a:t>“A man under authority” (8:9).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700" dirty="0" smtClean="0">
                <a:latin typeface="Cambria"/>
                <a:cs typeface="Cambria"/>
              </a:rPr>
              <a:t>“The centurion reasoned inductively that they were both under authority. He understood that only those who can take orders are allowed to give orders”</a:t>
            </a:r>
          </a:p>
          <a:p>
            <a:pPr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000" dirty="0" smtClean="0">
                <a:latin typeface="Cambria"/>
                <a:cs typeface="Cambria"/>
              </a:rPr>
              <a:t>Kenneth </a:t>
            </a:r>
            <a:r>
              <a:rPr lang="en-US" sz="2000" dirty="0" err="1" smtClean="0">
                <a:latin typeface="Cambria"/>
                <a:cs typeface="Cambria"/>
              </a:rPr>
              <a:t>Chumbley</a:t>
            </a:r>
            <a:r>
              <a:rPr lang="en-US" sz="2000" dirty="0" smtClean="0">
                <a:latin typeface="Cambria"/>
                <a:cs typeface="Cambria"/>
              </a:rPr>
              <a:t>, </a:t>
            </a:r>
            <a:r>
              <a:rPr lang="en-US" sz="2000" i="1" dirty="0" smtClean="0">
                <a:latin typeface="Cambria"/>
                <a:cs typeface="Cambria"/>
              </a:rPr>
              <a:t>Commentary on Matthew, </a:t>
            </a:r>
            <a:r>
              <a:rPr lang="en-US" sz="2000" dirty="0" smtClean="0">
                <a:latin typeface="Cambria"/>
                <a:cs typeface="Cambria"/>
              </a:rPr>
              <a:t>153.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5921" y="2271374"/>
            <a:ext cx="8180880" cy="4351849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“For I also am a man under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authority, having soldiers under me.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And I say to this one, ‘Go,’ and he goes; and to another, ‘Come,’ and he comes; and to my servant, ‘Do this,’ and he does it”</a:t>
            </a:r>
            <a:r>
              <a:rPr lang="en-US" sz="3100" dirty="0" smtClean="0">
                <a:latin typeface="Cambria"/>
                <a:cs typeface="Cambria"/>
              </a:rPr>
              <a:t> (Matt.8:9).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700" dirty="0" smtClean="0">
                <a:latin typeface="Cambria"/>
                <a:cs typeface="Cambria"/>
              </a:rPr>
              <a:t>Today Christians are “under Christ’s authority.”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700" dirty="0" smtClean="0">
                <a:latin typeface="Cambria"/>
                <a:cs typeface="Cambria"/>
              </a:rPr>
              <a:t>To go beyond His word is to reject His authority.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700" dirty="0" smtClean="0">
                <a:latin typeface="Cambria"/>
                <a:cs typeface="Cambria"/>
              </a:rPr>
              <a:t>To respect His word is not “legalism.”</a:t>
            </a:r>
          </a:p>
          <a:p>
            <a:pPr algn="r">
              <a:lnSpc>
                <a:spcPct val="80000"/>
              </a:lnSpc>
              <a:spcBef>
                <a:spcPts val="600"/>
              </a:spcBef>
            </a:pPr>
            <a:r>
              <a:rPr lang="en-US" sz="2700" dirty="0" smtClean="0">
                <a:latin typeface="Cambria"/>
                <a:cs typeface="Cambria"/>
              </a:rPr>
              <a:t>It is a gesture of humble obedience and faith in                the One who authored that word. 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5921" y="2271374"/>
            <a:ext cx="8180880" cy="4351849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Jesus praised the man’s faith,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and foreshadowed the Gentiles’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inclusion in the gospel </a:t>
            </a:r>
            <a:r>
              <a:rPr lang="en-US" sz="3100" dirty="0" smtClean="0">
                <a:latin typeface="Cambria"/>
                <a:cs typeface="Cambria"/>
              </a:rPr>
              <a:t>(Matt.8:10-12).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700" dirty="0" smtClean="0">
                <a:latin typeface="Cambria"/>
                <a:cs typeface="Cambria"/>
              </a:rPr>
              <a:t>What happened to the servant?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700" dirty="0" smtClean="0">
                <a:latin typeface="Cambria"/>
                <a:cs typeface="Cambria"/>
              </a:rPr>
              <a:t>“Go your way; and as you have believed, so let it be done for you” (8:13a). 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700" dirty="0" smtClean="0">
                <a:latin typeface="Cambria"/>
                <a:cs typeface="Cambria"/>
              </a:rPr>
              <a:t>“His servant was healed that same hour” (8:13b). 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1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5921" y="2271374"/>
            <a:ext cx="8180880" cy="4351849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Jesus praised the man’s faith,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and foreshadowed the Gentiles’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ambria"/>
                <a:cs typeface="Cambria"/>
              </a:rPr>
              <a:t>inclusion in the gospel </a:t>
            </a:r>
            <a:r>
              <a:rPr lang="en-US" sz="3100" dirty="0" smtClean="0">
                <a:latin typeface="Cambria"/>
                <a:cs typeface="Cambria"/>
              </a:rPr>
              <a:t>(Matt.8:10-12).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700" dirty="0" smtClean="0">
                <a:latin typeface="Cambria"/>
                <a:cs typeface="Cambria"/>
              </a:rPr>
              <a:t>“That same hour”—“is for the Gospels a phrase unique to Matthew (8:13; 9:22; 15:28; 17:18)”</a:t>
            </a:r>
            <a:r>
              <a:rPr lang="en-US" sz="2000" dirty="0" smtClean="0">
                <a:latin typeface="Cambria"/>
                <a:cs typeface="Cambria"/>
              </a:rPr>
              <a:t> Jack P. Lewis, </a:t>
            </a:r>
            <a:r>
              <a:rPr lang="en-US" sz="2000" i="1" dirty="0" smtClean="0">
                <a:latin typeface="Cambria"/>
                <a:cs typeface="Cambria"/>
              </a:rPr>
              <a:t>Commentary on Matthew</a:t>
            </a:r>
            <a:r>
              <a:rPr lang="en-US" sz="2000" dirty="0" smtClean="0">
                <a:latin typeface="Cambria"/>
                <a:cs typeface="Cambria"/>
              </a:rPr>
              <a:t> 1.123.</a:t>
            </a:r>
            <a:r>
              <a:rPr lang="en-US" sz="2700" dirty="0" smtClean="0">
                <a:latin typeface="Cambria"/>
                <a:cs typeface="Cambria"/>
              </a:rPr>
              <a:t>  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700" spc="-100" dirty="0" smtClean="0">
                <a:latin typeface="Cambria"/>
                <a:cs typeface="Cambria"/>
              </a:rPr>
              <a:t>“Those who were sent, returning to the house, found the servant well who had been sick” (Luke 7:10)</a:t>
            </a:r>
            <a:r>
              <a:rPr lang="en-US" sz="2700" dirty="0" smtClean="0">
                <a:latin typeface="Cambria"/>
                <a:cs typeface="Cambria"/>
              </a:rPr>
              <a:t>. 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559061" y="3157402"/>
            <a:ext cx="6855743" cy="328770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3400" b="1" i="1" dirty="0" smtClean="0">
                <a:latin typeface="Cambria"/>
                <a:cs typeface="Cambria"/>
              </a:rPr>
              <a:t>If this Roman centurion showed such great faith in and respect for the word of Jesus…</a:t>
            </a:r>
          </a:p>
          <a:p>
            <a:pPr marL="0" indent="0" algn="ctr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sz="3400" b="1" i="1" dirty="0" smtClean="0">
                <a:latin typeface="Cambria"/>
                <a:cs typeface="Cambria"/>
              </a:rPr>
              <a:t>…should we show any less?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5921" y="2271374"/>
            <a:ext cx="8180880" cy="4173729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Cambria"/>
                <a:cs typeface="Cambria"/>
              </a:rPr>
              <a:t>“Now when Jesus had entered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Cambria"/>
                <a:cs typeface="Cambria"/>
              </a:rPr>
              <a:t>Capernaum, a centurion came to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Cambria"/>
                <a:cs typeface="Cambria"/>
              </a:rPr>
              <a:t>Him, pleading with Him”</a:t>
            </a:r>
            <a:r>
              <a:rPr lang="en-US" sz="3100" dirty="0" smtClean="0">
                <a:latin typeface="Cambria"/>
                <a:cs typeface="Cambria"/>
              </a:rPr>
              <a:t> (Matt.8:5).</a:t>
            </a:r>
          </a:p>
          <a:p>
            <a:pPr>
              <a:lnSpc>
                <a:spcPct val="90000"/>
              </a:lnSpc>
              <a:spcBef>
                <a:spcPts val="2448"/>
              </a:spcBef>
            </a:pPr>
            <a:r>
              <a:rPr lang="en-US" sz="2700" dirty="0" smtClean="0">
                <a:latin typeface="Cambria"/>
                <a:cs typeface="Cambria"/>
              </a:rPr>
              <a:t>Centurion – lit. “an </a:t>
            </a:r>
            <a:r>
              <a:rPr lang="en-US" sz="2700" i="1" dirty="0" err="1" smtClean="0">
                <a:latin typeface="Cambria"/>
                <a:cs typeface="Cambria"/>
              </a:rPr>
              <a:t>archos</a:t>
            </a:r>
            <a:r>
              <a:rPr lang="en-US" sz="2700" i="1" dirty="0" smtClean="0">
                <a:latin typeface="Cambria"/>
                <a:cs typeface="Cambria"/>
              </a:rPr>
              <a:t> </a:t>
            </a:r>
            <a:r>
              <a:rPr lang="en-US" sz="2700" dirty="0" smtClean="0">
                <a:latin typeface="Cambria"/>
                <a:cs typeface="Cambria"/>
              </a:rPr>
              <a:t>of one hundred.”</a:t>
            </a:r>
          </a:p>
          <a:p>
            <a:pPr marL="341313" indent="-341313">
              <a:lnSpc>
                <a:spcPct val="90000"/>
              </a:lnSpc>
              <a:spcBef>
                <a:spcPts val="1248"/>
              </a:spcBef>
            </a:pPr>
            <a:r>
              <a:rPr lang="en-US" sz="2700" dirty="0" smtClean="0">
                <a:latin typeface="Cambria"/>
                <a:cs typeface="Cambria"/>
              </a:rPr>
              <a:t>“…Representatives of Roman law and order and were men of force of character”</a:t>
            </a:r>
            <a:r>
              <a:rPr lang="en-US" sz="2000" dirty="0" smtClean="0">
                <a:latin typeface="Cambria"/>
                <a:cs typeface="Cambria"/>
              </a:rPr>
              <a:t> (A. T. Robertson, </a:t>
            </a:r>
            <a:r>
              <a:rPr lang="en-US" sz="2000" i="1" dirty="0" smtClean="0">
                <a:latin typeface="Cambria"/>
                <a:cs typeface="Cambria"/>
              </a:rPr>
              <a:t>Commentary</a:t>
            </a:r>
            <a:r>
              <a:rPr lang="en-US" sz="2000" dirty="0" smtClean="0">
                <a:latin typeface="Cambria"/>
                <a:cs typeface="Cambria"/>
              </a:rPr>
              <a:t>, 121).</a:t>
            </a:r>
            <a:endParaRPr lang="en-US" sz="2700" dirty="0" smtClean="0">
              <a:latin typeface="Cambria"/>
              <a:cs typeface="Cambria"/>
            </a:endParaRPr>
          </a:p>
          <a:p>
            <a:pPr marL="341313" indent="-341313">
              <a:lnSpc>
                <a:spcPct val="90000"/>
              </a:lnSpc>
              <a:spcBef>
                <a:spcPts val="1248"/>
              </a:spcBef>
            </a:pPr>
            <a:r>
              <a:rPr lang="en-US" sz="2700" dirty="0" smtClean="0">
                <a:latin typeface="Cambria"/>
                <a:cs typeface="Cambria"/>
              </a:rPr>
              <a:t>Built their synagogue, loved their nation (Luke 7:5). 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5921" y="2271374"/>
            <a:ext cx="8180880" cy="4173729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Cambria"/>
                <a:cs typeface="Cambria"/>
              </a:rPr>
              <a:t>“Now when Jesus had entered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Cambria"/>
                <a:cs typeface="Cambria"/>
              </a:rPr>
              <a:t>Capernaum, a centurion came to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Cambria"/>
                <a:cs typeface="Cambria"/>
              </a:rPr>
              <a:t>Him, pleading with Him”</a:t>
            </a:r>
            <a:r>
              <a:rPr lang="en-US" sz="3100" dirty="0" smtClean="0">
                <a:latin typeface="Cambria"/>
                <a:cs typeface="Cambria"/>
              </a:rPr>
              <a:t> (Matt.8:5).</a:t>
            </a:r>
          </a:p>
          <a:p>
            <a:pPr>
              <a:lnSpc>
                <a:spcPct val="90000"/>
              </a:lnSpc>
              <a:spcBef>
                <a:spcPts val="2448"/>
              </a:spcBef>
              <a:buNone/>
            </a:pPr>
            <a:r>
              <a:rPr lang="en-US" sz="2700" dirty="0" smtClean="0">
                <a:latin typeface="Cambria"/>
                <a:cs typeface="Cambria"/>
              </a:rPr>
              <a:t> 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enturion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5018" y="3952724"/>
            <a:ext cx="2798051" cy="20985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 descr="Centurion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5950" y="3770060"/>
            <a:ext cx="1845918" cy="24638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505921" y="3952724"/>
            <a:ext cx="1569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Basalt foundation of an older ancient synagogue in Capernaum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253766" y="6321993"/>
            <a:ext cx="3433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Ancient synagogue in Capernaum</a:t>
            </a:r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5921" y="2271374"/>
            <a:ext cx="8180880" cy="4173729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Cambria"/>
                <a:cs typeface="Cambria"/>
              </a:rPr>
              <a:t>“Now when Jesus had entered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Cambria"/>
                <a:cs typeface="Cambria"/>
              </a:rPr>
              <a:t>Capernaum, a centurion came to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Cambria"/>
                <a:cs typeface="Cambria"/>
              </a:rPr>
              <a:t>Him, pleading with Him”</a:t>
            </a:r>
            <a:r>
              <a:rPr lang="en-US" sz="3100" dirty="0" smtClean="0">
                <a:latin typeface="Cambria"/>
                <a:cs typeface="Cambria"/>
              </a:rPr>
              <a:t> (Matt.8:5).</a:t>
            </a:r>
          </a:p>
          <a:p>
            <a:pPr>
              <a:lnSpc>
                <a:spcPct val="90000"/>
              </a:lnSpc>
              <a:spcBef>
                <a:spcPts val="2448"/>
              </a:spcBef>
            </a:pPr>
            <a:r>
              <a:rPr lang="en-US" sz="2700" dirty="0" smtClean="0">
                <a:latin typeface="Cambria"/>
                <a:cs typeface="Cambria"/>
              </a:rPr>
              <a:t>The elders came to Jesus and, “begged Him earnestly, saying that the one for whom He should do this was deserving” (Luke 7:4b-5).</a:t>
            </a:r>
          </a:p>
          <a:p>
            <a:pPr marL="341313" indent="-341313">
              <a:lnSpc>
                <a:spcPct val="90000"/>
              </a:lnSpc>
              <a:spcBef>
                <a:spcPts val="648"/>
              </a:spcBef>
            </a:pPr>
            <a:r>
              <a:rPr lang="en-US" sz="2700" dirty="0" smtClean="0">
                <a:latin typeface="Cambria"/>
                <a:cs typeface="Cambria"/>
              </a:rPr>
              <a:t>At this word Jesus went with them (Luke 7:6).</a:t>
            </a:r>
            <a:r>
              <a:rPr lang="en-US" sz="2000" dirty="0" smtClean="0">
                <a:latin typeface="Cambria"/>
                <a:cs typeface="Cambria"/>
              </a:rPr>
              <a:t>.</a:t>
            </a:r>
            <a:endParaRPr lang="en-US" sz="2700" dirty="0" smtClean="0">
              <a:latin typeface="Cambria"/>
              <a:cs typeface="Cambria"/>
            </a:endParaRPr>
          </a:p>
          <a:p>
            <a:pPr marL="341313" indent="-341313">
              <a:lnSpc>
                <a:spcPct val="90000"/>
              </a:lnSpc>
              <a:spcBef>
                <a:spcPts val="648"/>
              </a:spcBef>
            </a:pPr>
            <a:r>
              <a:rPr lang="en-US" sz="2700" dirty="0" smtClean="0">
                <a:latin typeface="Cambria"/>
                <a:cs typeface="Cambria"/>
              </a:rPr>
              <a:t>Given by inspiration of the Holy Spirit (2 Tim. 3:16). 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5921" y="2271374"/>
            <a:ext cx="8180880" cy="4173729"/>
          </a:xfrm>
        </p:spPr>
        <p:txBody>
          <a:bodyPr>
            <a:normAutofit fontScale="92500"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Cambria"/>
                <a:cs typeface="Cambria"/>
              </a:rPr>
              <a:t>“Lord, my servant is lying at 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Cambria"/>
                <a:cs typeface="Cambria"/>
              </a:rPr>
              <a:t>Home paralyzed, dreadfully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Cambria"/>
                <a:cs typeface="Cambria"/>
              </a:rPr>
              <a:t>tormented”</a:t>
            </a:r>
            <a:r>
              <a:rPr lang="en-US" sz="3100" dirty="0" smtClean="0">
                <a:latin typeface="Cambria"/>
                <a:cs typeface="Cambria"/>
              </a:rPr>
              <a:t> (Matt.8:6).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700" dirty="0" smtClean="0">
                <a:latin typeface="Cambria"/>
                <a:cs typeface="Cambria"/>
              </a:rPr>
              <a:t>Matthew: “servant” (</a:t>
            </a:r>
            <a:r>
              <a:rPr lang="en-US" sz="2700" i="1" dirty="0" err="1" smtClean="0">
                <a:latin typeface="Cambria"/>
                <a:cs typeface="Cambria"/>
              </a:rPr>
              <a:t>pais</a:t>
            </a:r>
            <a:r>
              <a:rPr lang="en-US" sz="2700" dirty="0" smtClean="0">
                <a:latin typeface="Cambria"/>
                <a:cs typeface="Cambria"/>
              </a:rPr>
              <a:t>) – </a:t>
            </a:r>
            <a:r>
              <a:rPr lang="en-US" sz="2700" i="1" dirty="0" smtClean="0">
                <a:latin typeface="Cambria"/>
                <a:cs typeface="Cambria"/>
              </a:rPr>
              <a:t>child </a:t>
            </a:r>
            <a:r>
              <a:rPr lang="en-US" sz="2700" dirty="0" smtClean="0">
                <a:latin typeface="Cambria"/>
                <a:cs typeface="Cambria"/>
              </a:rPr>
              <a:t>or </a:t>
            </a:r>
            <a:r>
              <a:rPr lang="en-US" sz="2700" i="1" dirty="0" smtClean="0">
                <a:latin typeface="Cambria"/>
                <a:cs typeface="Cambria"/>
              </a:rPr>
              <a:t>servant.</a:t>
            </a:r>
            <a:endParaRPr lang="en-US" sz="2700" dirty="0" smtClean="0">
              <a:latin typeface="Cambria"/>
              <a:cs typeface="Cambria"/>
            </a:endParaRPr>
          </a:p>
          <a:p>
            <a:pPr marL="341313" indent="-341313">
              <a:lnSpc>
                <a:spcPct val="90000"/>
              </a:lnSpc>
              <a:spcBef>
                <a:spcPts val="1248"/>
              </a:spcBef>
            </a:pPr>
            <a:r>
              <a:rPr lang="en-US" sz="2700" dirty="0" smtClean="0">
                <a:latin typeface="Cambria"/>
                <a:cs typeface="Cambria"/>
              </a:rPr>
              <a:t>Luke: “servant” (</a:t>
            </a:r>
            <a:r>
              <a:rPr lang="en-US" sz="2700" i="1" dirty="0" err="1" smtClean="0">
                <a:latin typeface="Cambria"/>
                <a:cs typeface="Cambria"/>
              </a:rPr>
              <a:t>doulos</a:t>
            </a:r>
            <a:r>
              <a:rPr lang="en-US" sz="2700" dirty="0" smtClean="0">
                <a:latin typeface="Cambria"/>
                <a:cs typeface="Cambria"/>
              </a:rPr>
              <a:t>) – not applied to a child (7:2).</a:t>
            </a:r>
          </a:p>
          <a:p>
            <a:pPr marL="341313" indent="-341313">
              <a:lnSpc>
                <a:spcPct val="90000"/>
              </a:lnSpc>
              <a:spcBef>
                <a:spcPts val="1248"/>
              </a:spcBef>
            </a:pPr>
            <a:r>
              <a:rPr lang="en-US" sz="2700" dirty="0" smtClean="0">
                <a:latin typeface="Cambria"/>
                <a:cs typeface="Cambria"/>
              </a:rPr>
              <a:t>The servant was “dear to him” (Luke 7:2). </a:t>
            </a:r>
          </a:p>
          <a:p>
            <a:pPr marL="341313" indent="-341313">
              <a:lnSpc>
                <a:spcPct val="90000"/>
              </a:lnSpc>
              <a:spcBef>
                <a:spcPts val="1248"/>
              </a:spcBef>
            </a:pPr>
            <a:r>
              <a:rPr lang="en-US" sz="2700" dirty="0" smtClean="0">
                <a:latin typeface="Cambria"/>
                <a:cs typeface="Cambria"/>
              </a:rPr>
              <a:t>English word </a:t>
            </a:r>
            <a:r>
              <a:rPr lang="en-US" sz="2700" i="1" dirty="0" smtClean="0">
                <a:latin typeface="Cambria"/>
                <a:cs typeface="Cambria"/>
              </a:rPr>
              <a:t>paralytic </a:t>
            </a:r>
            <a:r>
              <a:rPr lang="en-US" sz="2700" dirty="0" smtClean="0">
                <a:latin typeface="Cambria"/>
                <a:cs typeface="Cambria"/>
              </a:rPr>
              <a:t>is from Greek word used here.</a:t>
            </a:r>
          </a:p>
          <a:p>
            <a:pPr marL="341313" indent="-341313" algn="r">
              <a:lnSpc>
                <a:spcPct val="90000"/>
              </a:lnSpc>
              <a:spcBef>
                <a:spcPts val="1248"/>
              </a:spcBef>
            </a:pPr>
            <a:r>
              <a:rPr lang="en-US" sz="2700" dirty="0" smtClean="0">
                <a:latin typeface="Cambria"/>
                <a:cs typeface="Cambria"/>
              </a:rPr>
              <a:t>Paralyzed &amp; “suffering great pain” (NASB)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5921" y="2271374"/>
            <a:ext cx="8180880" cy="4173729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Cambria"/>
                <a:cs typeface="Cambria"/>
              </a:rPr>
              <a:t>“I will come and heal him”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dirty="0" smtClean="0">
                <a:latin typeface="Cambria"/>
                <a:cs typeface="Cambria"/>
              </a:rPr>
              <a:t> (Matt.8:7).</a:t>
            </a:r>
          </a:p>
          <a:p>
            <a:pPr>
              <a:spcBef>
                <a:spcPts val="2400"/>
              </a:spcBef>
            </a:pPr>
            <a:r>
              <a:rPr lang="en-US" sz="2700" dirty="0" smtClean="0">
                <a:latin typeface="Cambria"/>
                <a:cs typeface="Cambria"/>
              </a:rPr>
              <a:t>After the Jewish elders relayed the message, Jesus “went with them” (Luke 7:6a).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1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5921" y="2271374"/>
            <a:ext cx="8180880" cy="4351849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spc="-100" dirty="0" smtClean="0">
                <a:latin typeface="Cambria"/>
                <a:cs typeface="Cambria"/>
              </a:rPr>
              <a:t>“The centurion answered and said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spc="-100" dirty="0" smtClean="0">
                <a:latin typeface="Cambria"/>
                <a:cs typeface="Cambria"/>
              </a:rPr>
              <a:t>‘Lord, I am not worthy that You should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spc="-100" dirty="0" smtClean="0">
                <a:latin typeface="Cambria"/>
                <a:cs typeface="Cambria"/>
              </a:rPr>
              <a:t>come under my roof. But only speak a</a:t>
            </a:r>
            <a:r>
              <a:rPr lang="en-US" sz="3000" spc="-100" dirty="0" smtClean="0">
                <a:latin typeface="Cambria"/>
                <a:cs typeface="Cambria"/>
              </a:rPr>
              <a:t>  </a:t>
            </a:r>
            <a:r>
              <a:rPr lang="en-US" sz="3000" b="1" spc="-100" dirty="0" smtClean="0">
                <a:latin typeface="Cambria"/>
                <a:cs typeface="Cambria"/>
              </a:rPr>
              <a:t>word, and my servant will be healed’”</a:t>
            </a:r>
            <a:r>
              <a:rPr lang="en-US" sz="3000" spc="-100" dirty="0" smtClean="0">
                <a:latin typeface="Cambria"/>
                <a:cs typeface="Cambria"/>
              </a:rPr>
              <a:t> (Matt.8:8).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700" dirty="0" smtClean="0">
                <a:latin typeface="Cambria"/>
                <a:cs typeface="Cambria"/>
              </a:rPr>
              <a:t>“When he was already not far from the house, the centurion sent friends to him” (Luke 7:6b).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700" dirty="0" smtClean="0">
                <a:latin typeface="Cambria"/>
                <a:cs typeface="Cambria"/>
              </a:rPr>
              <a:t>He calls a simple Jewish carpenter’s son – “Lord.”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</a:pPr>
            <a:r>
              <a:rPr lang="en-US" sz="2700" dirty="0" smtClean="0">
                <a:latin typeface="Cambria"/>
                <a:cs typeface="Cambria"/>
              </a:rPr>
              <a:t>“I did not even consider myself worthy to come to    		             you” (Luke 7:7).  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5921" y="2271374"/>
            <a:ext cx="8180880" cy="4586626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spc="-100" dirty="0" smtClean="0">
                <a:latin typeface="Cambria"/>
                <a:cs typeface="Cambria"/>
              </a:rPr>
              <a:t>“The centurion answered and said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spc="-100" dirty="0" smtClean="0">
                <a:latin typeface="Cambria"/>
                <a:cs typeface="Cambria"/>
              </a:rPr>
              <a:t>‘Lord, I am not worthy that You should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spc="-100" dirty="0" smtClean="0">
                <a:latin typeface="Cambria"/>
                <a:cs typeface="Cambria"/>
              </a:rPr>
              <a:t>come under my roof. But only speak a</a:t>
            </a:r>
            <a:r>
              <a:rPr lang="en-US" sz="3000" spc="-100" dirty="0" smtClean="0">
                <a:latin typeface="Cambria"/>
                <a:cs typeface="Cambria"/>
              </a:rPr>
              <a:t>  </a:t>
            </a:r>
            <a:r>
              <a:rPr lang="en-US" sz="3000" b="1" spc="-100" dirty="0" smtClean="0">
                <a:latin typeface="Cambria"/>
                <a:cs typeface="Cambria"/>
              </a:rPr>
              <a:t>word, and my servant will be healed’”</a:t>
            </a:r>
            <a:r>
              <a:rPr lang="en-US" sz="3000" spc="-100" dirty="0" smtClean="0">
                <a:latin typeface="Cambria"/>
                <a:cs typeface="Cambria"/>
              </a:rPr>
              <a:t> (Matt.8:8).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600" dirty="0" smtClean="0">
                <a:latin typeface="Cambria"/>
                <a:cs typeface="Cambria"/>
              </a:rPr>
              <a:t>“Only speak a word” – faith and respect for authority.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600" dirty="0" smtClean="0">
                <a:latin typeface="Cambria"/>
                <a:cs typeface="Cambria"/>
              </a:rPr>
              <a:t>Did he expect Jesus’ disciples to carry out the healing?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</a:pPr>
            <a:r>
              <a:rPr lang="en-US" sz="2600" dirty="0" smtClean="0">
                <a:latin typeface="Cambria"/>
                <a:cs typeface="Cambria"/>
              </a:rPr>
              <a:t>Did he understand that Jesus’ authority extends beyond the material world?</a:t>
            </a:r>
          </a:p>
          <a:p>
            <a:pPr marL="341313" indent="-341313" algn="r">
              <a:lnSpc>
                <a:spcPct val="90000"/>
              </a:lnSpc>
              <a:spcBef>
                <a:spcPts val="600"/>
              </a:spcBef>
            </a:pPr>
            <a:r>
              <a:rPr lang="en-US" sz="2600" dirty="0" smtClean="0">
                <a:latin typeface="Cambria"/>
                <a:cs typeface="Cambria"/>
              </a:rPr>
              <a:t>Jesus was worthy of respect, with greater                                          authority than his own.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1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806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80000">
            <a:off x="261368" y="40784"/>
            <a:ext cx="2811778" cy="33249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388" y="274638"/>
            <a:ext cx="6265412" cy="1778904"/>
          </a:xfrm>
          <a:effectLst>
            <a:outerShdw blurRad="50800" dist="50800" dir="78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7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  <a:cs typeface="Impact"/>
              </a:rPr>
              <a:t>The Healing of the Centurion’s Servant</a:t>
            </a:r>
            <a:endParaRPr lang="en-US" sz="57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  <a:cs typeface="Impac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05921" y="2271374"/>
            <a:ext cx="8180880" cy="4586626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spc="-100" dirty="0" smtClean="0">
                <a:latin typeface="Cambria"/>
                <a:cs typeface="Cambria"/>
              </a:rPr>
              <a:t>“The centurion answered and said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spc="-100" dirty="0" smtClean="0">
                <a:latin typeface="Cambria"/>
                <a:cs typeface="Cambria"/>
              </a:rPr>
              <a:t>‘Lord, I am not worthy that You should</a:t>
            </a:r>
          </a:p>
          <a:p>
            <a:pPr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000" b="1" spc="-100" dirty="0" smtClean="0">
                <a:latin typeface="Cambria"/>
                <a:cs typeface="Cambria"/>
              </a:rPr>
              <a:t>come under my roof. But only speak a</a:t>
            </a:r>
            <a:r>
              <a:rPr lang="en-US" sz="3000" spc="-100" dirty="0" smtClean="0">
                <a:latin typeface="Cambria"/>
                <a:cs typeface="Cambria"/>
              </a:rPr>
              <a:t>  </a:t>
            </a:r>
            <a:r>
              <a:rPr lang="en-US" sz="3000" b="1" spc="-100" dirty="0" smtClean="0">
                <a:latin typeface="Cambria"/>
                <a:cs typeface="Cambria"/>
              </a:rPr>
              <a:t>word, and my servant will be healed’”</a:t>
            </a:r>
            <a:r>
              <a:rPr lang="en-US" sz="3000" spc="-100" dirty="0" smtClean="0">
                <a:latin typeface="Cambria"/>
                <a:cs typeface="Cambria"/>
              </a:rPr>
              <a:t> (Matt.8:8).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700" dirty="0" smtClean="0">
                <a:latin typeface="Cambria"/>
                <a:cs typeface="Cambria"/>
              </a:rPr>
              <a:t>We need souls with this attitude today!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700" dirty="0" smtClean="0">
                <a:latin typeface="Cambria"/>
                <a:cs typeface="Cambria"/>
              </a:rPr>
              <a:t>That power to “only speak a word” still resides in His revealed word, the Bible.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</a:pPr>
            <a:r>
              <a:rPr lang="en-US" sz="2700" dirty="0" smtClean="0">
                <a:latin typeface="Cambria"/>
                <a:cs typeface="Cambria"/>
              </a:rPr>
              <a:t>We “are not worthy” to go beyond it.</a:t>
            </a:r>
          </a:p>
          <a:p>
            <a:pPr marL="341313" indent="-341313" algn="r">
              <a:lnSpc>
                <a:spcPct val="90000"/>
              </a:lnSpc>
              <a:spcBef>
                <a:spcPts val="600"/>
              </a:spcBef>
            </a:pPr>
            <a:r>
              <a:rPr lang="en-US" sz="2700" dirty="0" smtClean="0">
                <a:latin typeface="Cambria"/>
                <a:cs typeface="Cambria"/>
              </a:rPr>
              <a:t>We must respect the authority                                        that rests in His word.</a:t>
            </a: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ight Triangle 1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188</TotalTime>
  <Words>1097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Healing of the Centurion’s Servant</vt:lpstr>
      <vt:lpstr>The Healing of the Centurion’s Servant</vt:lpstr>
      <vt:lpstr>The Healing of the Centurion’s Servant</vt:lpstr>
      <vt:lpstr>The Healing of the Centurion’s Servant</vt:lpstr>
      <vt:lpstr>The Healing of the Centurion’s Servant</vt:lpstr>
      <vt:lpstr>The Healing of the Centurion’s Servant</vt:lpstr>
      <vt:lpstr>The Healing of the Centurion’s Servant</vt:lpstr>
      <vt:lpstr>The Healing of the Centurion’s Servant</vt:lpstr>
      <vt:lpstr>The Healing of the Centurion’s Servant</vt:lpstr>
      <vt:lpstr>The Healing of the Centurion’s Servant</vt:lpstr>
      <vt:lpstr>The Healing of the Centurion’s Servant</vt:lpstr>
      <vt:lpstr>The Healing of the Centurion’s Servant</vt:lpstr>
      <vt:lpstr>The Healing of the Centurion’s Servant</vt:lpstr>
      <vt:lpstr>The Healing of the Centurion’s Servant</vt:lpstr>
      <vt:lpstr>The Healing of the Centurion’s Servant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10</cp:revision>
  <dcterms:created xsi:type="dcterms:W3CDTF">2014-02-22T02:02:14Z</dcterms:created>
  <dcterms:modified xsi:type="dcterms:W3CDTF">2014-02-22T02:15:07Z</dcterms:modified>
</cp:coreProperties>
</file>