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48"/>
  </p:notesMasterIdLst>
  <p:sldIdLst>
    <p:sldId id="277" r:id="rId3"/>
    <p:sldId id="278" r:id="rId4"/>
    <p:sldId id="310" r:id="rId5"/>
    <p:sldId id="280" r:id="rId6"/>
    <p:sldId id="313" r:id="rId7"/>
    <p:sldId id="311" r:id="rId8"/>
    <p:sldId id="314" r:id="rId9"/>
    <p:sldId id="315" r:id="rId10"/>
    <p:sldId id="312" r:id="rId11"/>
    <p:sldId id="316" r:id="rId12"/>
    <p:sldId id="317" r:id="rId13"/>
    <p:sldId id="320" r:id="rId14"/>
    <p:sldId id="321" r:id="rId15"/>
    <p:sldId id="330" r:id="rId16"/>
    <p:sldId id="331" r:id="rId17"/>
    <p:sldId id="332" r:id="rId18"/>
    <p:sldId id="333" r:id="rId19"/>
    <p:sldId id="322" r:id="rId20"/>
    <p:sldId id="334" r:id="rId21"/>
    <p:sldId id="335" r:id="rId22"/>
    <p:sldId id="323" r:id="rId23"/>
    <p:sldId id="346" r:id="rId24"/>
    <p:sldId id="353" r:id="rId25"/>
    <p:sldId id="338" r:id="rId26"/>
    <p:sldId id="284" r:id="rId27"/>
    <p:sldId id="350" r:id="rId28"/>
    <p:sldId id="351" r:id="rId29"/>
    <p:sldId id="352" r:id="rId30"/>
    <p:sldId id="324" r:id="rId31"/>
    <p:sldId id="340" r:id="rId32"/>
    <p:sldId id="348" r:id="rId33"/>
    <p:sldId id="339" r:id="rId34"/>
    <p:sldId id="327" r:id="rId35"/>
    <p:sldId id="341" r:id="rId36"/>
    <p:sldId id="337" r:id="rId37"/>
    <p:sldId id="342" r:id="rId38"/>
    <p:sldId id="343" r:id="rId39"/>
    <p:sldId id="344" r:id="rId40"/>
    <p:sldId id="345" r:id="rId41"/>
    <p:sldId id="325" r:id="rId42"/>
    <p:sldId id="326" r:id="rId43"/>
    <p:sldId id="336" r:id="rId44"/>
    <p:sldId id="349" r:id="rId45"/>
    <p:sldId id="328" r:id="rId46"/>
    <p:sldId id="329" r:id="rId47"/>
  </p:sldIdLst>
  <p:sldSz cx="9144000" cy="6858000" type="screen4x3"/>
  <p:notesSz cx="6858000" cy="9144000"/>
  <p:embeddedFontLst>
    <p:embeddedFont>
      <p:font typeface="Stencil" pitchFamily="82" charset="0"/>
      <p:regular r:id="rId49"/>
    </p:embeddedFont>
    <p:embeddedFont>
      <p:font typeface="New Athena Unicode" pitchFamily="2" charset="0"/>
      <p:regular r:id="rId50"/>
    </p:embeddedFont>
    <p:embeddedFont>
      <p:font typeface="Calibri" pitchFamily="34" charset="0"/>
      <p:regular r:id="rId51"/>
      <p:bold r:id="rId52"/>
      <p:italic r:id="rId53"/>
      <p:boldItalic r:id="rId54"/>
    </p:embeddedFont>
    <p:embeddedFont>
      <p:font typeface="Georgia" pitchFamily="18" charset="0"/>
      <p:regular r:id="rId55"/>
      <p:bold r:id="rId56"/>
      <p:italic r:id="rId57"/>
      <p:boldItalic r:id="rId58"/>
    </p:embeddedFont>
    <p:embeddedFont>
      <p:font typeface="New Jerusalem " pitchFamily="2" charset="2"/>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Lst>
        </p14:section>
        <p14:section name="Author Your Presentation" id="{16378913-E5ED-4281-BAF5-F1F938CB0BED}">
          <p14:sldIdLst>
            <p14:sldId id="278"/>
            <p14:sldId id="310"/>
            <p14:sldId id="280"/>
            <p14:sldId id="313"/>
            <p14:sldId id="311"/>
            <p14:sldId id="314"/>
            <p14:sldId id="315"/>
            <p14:sldId id="312"/>
            <p14:sldId id="316"/>
            <p14:sldId id="317"/>
            <p14:sldId id="320"/>
            <p14:sldId id="321"/>
            <p14:sldId id="330"/>
            <p14:sldId id="331"/>
            <p14:sldId id="332"/>
            <p14:sldId id="333"/>
            <p14:sldId id="322"/>
            <p14:sldId id="334"/>
            <p14:sldId id="335"/>
            <p14:sldId id="323"/>
            <p14:sldId id="346"/>
            <p14:sldId id="353"/>
            <p14:sldId id="338"/>
            <p14:sldId id="284"/>
            <p14:sldId id="350"/>
            <p14:sldId id="351"/>
            <p14:sldId id="352"/>
            <p14:sldId id="324"/>
            <p14:sldId id="340"/>
            <p14:sldId id="348"/>
            <p14:sldId id="339"/>
            <p14:sldId id="327"/>
            <p14:sldId id="341"/>
            <p14:sldId id="337"/>
            <p14:sldId id="342"/>
            <p14:sldId id="343"/>
            <p14:sldId id="344"/>
            <p14:sldId id="345"/>
            <p14:sldId id="325"/>
            <p14:sldId id="326"/>
            <p14:sldId id="336"/>
            <p14:sldId id="349"/>
            <p14:sldId id="328"/>
            <p14:sldId id="3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99321" autoAdjust="0"/>
  </p:normalViewPr>
  <p:slideViewPr>
    <p:cSldViewPr>
      <p:cViewPr varScale="1">
        <p:scale>
          <a:sx n="75" d="100"/>
          <a:sy n="75" d="100"/>
        </p:scale>
        <p:origin x="-828" y="-9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8/11/2014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3980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8/11/2014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8/11/2014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8/11/2014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8/11/2014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8/11/2014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8/11/2014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8/11/2014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8/11/2014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8/11/2014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8/11/2014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en-US" sz="2400" b="0" i="1" dirty="0" smtClean="0">
                <a:solidFill>
                  <a:srgbClr val="262626"/>
                </a:solidFill>
              </a:rPr>
              <a:t/>
            </a:r>
            <a:br>
              <a:rPr lang="en-US" sz="2400" b="0" i="1" dirty="0" smtClean="0">
                <a:solidFill>
                  <a:srgbClr val="262626"/>
                </a:solidFill>
              </a:rPr>
            </a:br>
            <a:r>
              <a:rPr lang="en-US" sz="5600" b="0" i="1" dirty="0" smtClean="0">
                <a:solidFill>
                  <a:prstClr val="white"/>
                </a:solidFill>
              </a:rPr>
              <a:t>Can I Forgive God?</a:t>
            </a:r>
            <a:endParaRPr lang="en-US" sz="5600" b="0" i="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645096"/>
            <a:ext cx="7162800" cy="4862870"/>
          </a:xfrm>
          <a:prstGeom prst="rect">
            <a:avLst/>
          </a:prstGeom>
          <a:noFill/>
        </p:spPr>
        <p:txBody>
          <a:bodyPr wrap="square" rtlCol="0" anchor="ctr">
            <a:spAutoFit/>
          </a:bodyPr>
          <a:lstStyle/>
          <a:p>
            <a:pPr marL="457200" indent="-457200">
              <a:spcAft>
                <a:spcPts val="1800"/>
              </a:spcAft>
            </a:pPr>
            <a:r>
              <a:rPr lang="en-US" sz="3500" b="1" dirty="0" smtClean="0">
                <a:solidFill>
                  <a:schemeClr val="bg1">
                    <a:lumMod val="50000"/>
                  </a:schemeClr>
                </a:solidFill>
              </a:rPr>
              <a:t>1. “</a:t>
            </a:r>
            <a:r>
              <a:rPr lang="en-US" sz="3500" b="1" dirty="0" smtClean="0">
                <a:solidFill>
                  <a:srgbClr val="262626"/>
                </a:solidFill>
              </a:rPr>
              <a:t>Job</a:t>
            </a:r>
            <a:r>
              <a:rPr lang="en-US" sz="3500" b="1" dirty="0" smtClean="0">
                <a:solidFill>
                  <a:schemeClr val="bg1">
                    <a:lumMod val="50000"/>
                  </a:schemeClr>
                </a:solidFill>
              </a:rPr>
              <a:t> did not sin nor charge God with wrong” (Job 1:22). </a:t>
            </a:r>
          </a:p>
          <a:p>
            <a:pPr marL="914400" indent="-457200">
              <a:spcAft>
                <a:spcPts val="600"/>
              </a:spcAft>
            </a:pPr>
            <a:r>
              <a:rPr lang="en-US" sz="3500" b="1" dirty="0" smtClean="0">
                <a:solidFill>
                  <a:schemeClr val="bg1">
                    <a:lumMod val="50000"/>
                  </a:schemeClr>
                </a:solidFill>
              </a:rPr>
              <a:t>• 	We aren’t all that </a:t>
            </a:r>
            <a:r>
              <a:rPr lang="en-US" sz="3500" b="1" dirty="0" smtClean="0">
                <a:solidFill>
                  <a:srgbClr val="262626"/>
                </a:solidFill>
              </a:rPr>
              <a:t>strong.</a:t>
            </a:r>
          </a:p>
          <a:p>
            <a:pPr marL="914400" indent="-457200">
              <a:spcAft>
                <a:spcPts val="600"/>
              </a:spcAft>
            </a:pPr>
            <a:r>
              <a:rPr lang="en-US" sz="3500" b="1" dirty="0" smtClean="0">
                <a:solidFill>
                  <a:schemeClr val="bg1">
                    <a:lumMod val="50000"/>
                  </a:schemeClr>
                </a:solidFill>
              </a:rPr>
              <a:t>• 	We want to </a:t>
            </a:r>
            <a:r>
              <a:rPr lang="en-US" sz="3500" b="1" dirty="0" smtClean="0">
                <a:solidFill>
                  <a:srgbClr val="262626"/>
                </a:solidFill>
              </a:rPr>
              <a:t>understand.</a:t>
            </a:r>
          </a:p>
          <a:p>
            <a:pPr marL="914400" indent="-457200">
              <a:spcAft>
                <a:spcPts val="600"/>
              </a:spcAft>
            </a:pPr>
            <a:r>
              <a:rPr lang="en-US" sz="3500" b="1" dirty="0" smtClean="0">
                <a:solidFill>
                  <a:schemeClr val="bg1">
                    <a:lumMod val="50000"/>
                  </a:schemeClr>
                </a:solidFill>
              </a:rPr>
              <a:t>• 	We want to </a:t>
            </a:r>
            <a:r>
              <a:rPr lang="en-US" sz="3500" b="1" dirty="0" smtClean="0">
                <a:solidFill>
                  <a:srgbClr val="262626"/>
                </a:solidFill>
              </a:rPr>
              <a:t>make sense</a:t>
            </a:r>
            <a:r>
              <a:rPr lang="en-US" sz="3500" b="1" dirty="0" smtClean="0">
                <a:solidFill>
                  <a:schemeClr val="bg1">
                    <a:lumMod val="50000"/>
                  </a:schemeClr>
                </a:solidFill>
              </a:rPr>
              <a:t> of it all.</a:t>
            </a:r>
            <a:endParaRPr lang="en-US" sz="3500" b="1" dirty="0" smtClean="0">
              <a:solidFill>
                <a:srgbClr val="262626"/>
              </a:solidFill>
            </a:endParaRPr>
          </a:p>
          <a:p>
            <a:pPr marL="457200" indent="-457200">
              <a:spcAft>
                <a:spcPts val="1800"/>
              </a:spcAft>
            </a:pPr>
            <a:r>
              <a:rPr lang="en-US" sz="3500" b="1" dirty="0" smtClean="0">
                <a:solidFill>
                  <a:schemeClr val="bg1">
                    <a:lumMod val="50000"/>
                  </a:schemeClr>
                </a:solidFill>
              </a:rPr>
              <a:t>2. When it doesn’t seem to make sense, the unanswered questions lead us to </a:t>
            </a:r>
            <a:r>
              <a:rPr lang="en-US" sz="3500" b="1" dirty="0" smtClean="0">
                <a:solidFill>
                  <a:srgbClr val="262626"/>
                </a:solidFill>
              </a:rPr>
              <a:t>blame God.</a:t>
            </a:r>
            <a:endParaRPr lang="en-US" sz="3500" dirty="0">
              <a:solidFill>
                <a:srgbClr val="262626"/>
              </a:solidFill>
            </a:endParaRPr>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rmAutofit fontScale="90000"/>
          </a:bodyPr>
          <a:lstStyle/>
          <a:p>
            <a:pPr lvl="0">
              <a:spcBef>
                <a:spcPts val="0"/>
              </a:spcBef>
            </a:pPr>
            <a:r>
              <a:rPr lang="en-US" sz="3000" b="1" dirty="0" smtClean="0">
                <a:solidFill>
                  <a:prstClr val="white"/>
                </a:solidFill>
              </a:rPr>
              <a:t>“As you do not know what is the way of the wind, or how the bones grow in the womb of her who is with child, so you do not know the works of God who makes everything.”</a:t>
            </a:r>
            <a:endParaRPr lang="en-US" sz="30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Ecclesiastes 11:5</a:t>
            </a:r>
          </a:p>
          <a:p>
            <a:endParaRPr lang="en-US" sz="350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fontScale="90000"/>
          </a:bodyPr>
          <a:lstStyle/>
          <a:p>
            <a:pPr algn="l"/>
            <a:r>
              <a:rPr lang="en-US" sz="2400" b="0" i="1" dirty="0" smtClean="0">
                <a:solidFill>
                  <a:srgbClr val="262626"/>
                </a:solidFill>
              </a:rPr>
              <a:t/>
            </a:r>
            <a:br>
              <a:rPr lang="en-US" sz="2400" b="0" i="1" dirty="0" smtClean="0">
                <a:solidFill>
                  <a:srgbClr val="262626"/>
                </a:solidFill>
              </a:rPr>
            </a:br>
            <a:r>
              <a:rPr lang="en-US" sz="5600" b="0" i="1" dirty="0" smtClean="0">
                <a:solidFill>
                  <a:prstClr val="white"/>
                </a:solidFill>
              </a:rPr>
              <a:t>What Are We to Do    With This?</a:t>
            </a:r>
            <a:endParaRPr lang="en-US" sz="5600" b="0" i="1"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Autofit/>
          </a:bodyPr>
          <a:lstStyle/>
          <a:p>
            <a:pPr lvl="0" algn="ctr">
              <a:lnSpc>
                <a:spcPct val="80000"/>
              </a:lnSpc>
              <a:spcBef>
                <a:spcPts val="0"/>
              </a:spcBef>
            </a:pPr>
            <a:r>
              <a:rPr lang="en-US" sz="5500" cap="none" dirty="0" smtClean="0">
                <a:solidFill>
                  <a:schemeClr val="bg1">
                    <a:lumMod val="50000"/>
                  </a:schemeClr>
                </a:solidFill>
                <a:ea typeface="+mn-ea"/>
                <a:cs typeface="+mn-cs"/>
              </a:rPr>
              <a:t>Harbor </a:t>
            </a:r>
            <a:r>
              <a:rPr lang="en-US" sz="5500" cap="none" dirty="0" smtClean="0">
                <a:ea typeface="+mn-ea"/>
                <a:cs typeface="+mn-cs"/>
              </a:rPr>
              <a:t>resentment</a:t>
            </a:r>
            <a:r>
              <a:rPr lang="en-US" sz="5500" cap="none" dirty="0" smtClean="0">
                <a:solidFill>
                  <a:schemeClr val="bg1">
                    <a:lumMod val="50000"/>
                  </a:schemeClr>
                </a:solidFill>
                <a:ea typeface="+mn-ea"/>
                <a:cs typeface="+mn-cs"/>
              </a:rPr>
              <a:t> against God.</a:t>
            </a:r>
            <a:endParaRPr lang="en-US" sz="5500" dirty="0"/>
          </a:p>
        </p:txBody>
      </p:sp>
      <p:sp>
        <p:nvSpPr>
          <p:cNvPr id="6" name="TextBox 5"/>
          <p:cNvSpPr txBox="1"/>
          <p:nvPr/>
        </p:nvSpPr>
        <p:spPr>
          <a:xfrm>
            <a:off x="1143000" y="1557457"/>
            <a:ext cx="1197592" cy="5016758"/>
          </a:xfrm>
          <a:prstGeom prst="rect">
            <a:avLst/>
          </a:prstGeom>
          <a:noFill/>
        </p:spPr>
        <p:txBody>
          <a:bodyPr wrap="square" rtlCol="0">
            <a:spAutoFit/>
            <a:scene3d>
              <a:camera prst="orthographicFront"/>
              <a:lightRig rig="threePt" dir="t"/>
            </a:scene3d>
            <a:sp3d extrusionH="57150">
              <a:bevelT w="38100" h="38100"/>
              <a:bevelB w="38100" h="38100" prst="relaxedInset"/>
            </a:sp3d>
          </a:bodyPr>
          <a:lstStyle/>
          <a:p>
            <a:r>
              <a:rPr lang="en-US" sz="16000" b="1" dirty="0" smtClean="0">
                <a:solidFill>
                  <a:schemeClr val="accent1">
                    <a:lumMod val="75000"/>
                  </a:schemeClr>
                </a:solidFill>
                <a:effectLst>
                  <a:innerShdw dist="25400" dir="3600000">
                    <a:schemeClr val="bg1">
                      <a:lumMod val="95000"/>
                      <a:alpha val="87000"/>
                    </a:schemeClr>
                  </a:innerShdw>
                </a:effectLst>
                <a:cs typeface="Arial" pitchFamily="34" charset="0"/>
              </a:rPr>
              <a:t>1</a:t>
            </a:r>
            <a:endParaRPr lang="en-US" sz="16000" b="1" dirty="0">
              <a:solidFill>
                <a:schemeClr val="accent1">
                  <a:lumMod val="75000"/>
                </a:schemeClr>
              </a:solidFill>
              <a:effectLst>
                <a:innerShdw dist="25400" dir="3600000">
                  <a:schemeClr val="bg1">
                    <a:lumMod val="95000"/>
                    <a:alpha val="87000"/>
                  </a:schemeClr>
                </a:innerShdw>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533400"/>
            <a:ext cx="7162800" cy="4770537"/>
          </a:xfrm>
          <a:prstGeom prst="rect">
            <a:avLst/>
          </a:prstGeom>
          <a:noFill/>
        </p:spPr>
        <p:txBody>
          <a:bodyPr wrap="square" rtlCol="0" anchor="ctr">
            <a:spAutoFit/>
          </a:bodyPr>
          <a:lstStyle/>
          <a:p>
            <a:pPr marL="457200" indent="-457200">
              <a:spcAft>
                <a:spcPts val="1800"/>
              </a:spcAft>
            </a:pPr>
            <a:r>
              <a:rPr lang="en-US" sz="3300" b="1" dirty="0" smtClean="0">
                <a:solidFill>
                  <a:schemeClr val="bg1">
                    <a:lumMod val="50000"/>
                  </a:schemeClr>
                </a:solidFill>
              </a:rPr>
              <a:t>1. Many people live their lives with great </a:t>
            </a:r>
            <a:r>
              <a:rPr lang="en-US" sz="3300" b="1" dirty="0" smtClean="0">
                <a:solidFill>
                  <a:srgbClr val="262626"/>
                </a:solidFill>
              </a:rPr>
              <a:t>bitterness</a:t>
            </a:r>
            <a:r>
              <a:rPr lang="en-US" sz="3300" b="1" dirty="0" smtClean="0">
                <a:solidFill>
                  <a:schemeClr val="bg1">
                    <a:lumMod val="50000"/>
                  </a:schemeClr>
                </a:solidFill>
              </a:rPr>
              <a:t> towards God. </a:t>
            </a:r>
          </a:p>
          <a:p>
            <a:pPr marL="914400" indent="-457200">
              <a:spcAft>
                <a:spcPts val="600"/>
              </a:spcAft>
            </a:pPr>
            <a:r>
              <a:rPr lang="en-US" sz="3300" b="1" dirty="0" smtClean="0">
                <a:solidFill>
                  <a:schemeClr val="bg1">
                    <a:lumMod val="50000"/>
                  </a:schemeClr>
                </a:solidFill>
              </a:rPr>
              <a:t>• 	“</a:t>
            </a:r>
            <a:r>
              <a:rPr lang="en-US" sz="3300" b="1" dirty="0" smtClean="0">
                <a:solidFill>
                  <a:srgbClr val="262626"/>
                </a:solidFill>
              </a:rPr>
              <a:t>WHY!</a:t>
            </a:r>
            <a:r>
              <a:rPr lang="en-US" sz="3300" b="1" dirty="0" smtClean="0">
                <a:solidFill>
                  <a:schemeClr val="bg1">
                    <a:lumMod val="50000"/>
                  </a:schemeClr>
                </a:solidFill>
              </a:rPr>
              <a:t>”</a:t>
            </a:r>
            <a:endParaRPr lang="en-US" sz="3300" b="1" dirty="0" smtClean="0">
              <a:solidFill>
                <a:srgbClr val="262626"/>
              </a:solidFill>
            </a:endParaRPr>
          </a:p>
          <a:p>
            <a:pPr marL="914400" indent="-457200">
              <a:spcAft>
                <a:spcPts val="600"/>
              </a:spcAft>
            </a:pPr>
            <a:r>
              <a:rPr lang="en-US" sz="3300" b="1" dirty="0" smtClean="0">
                <a:solidFill>
                  <a:schemeClr val="bg1">
                    <a:lumMod val="50000"/>
                  </a:schemeClr>
                </a:solidFill>
              </a:rPr>
              <a:t>• 	“I’ll never serve </a:t>
            </a:r>
            <a:r>
              <a:rPr lang="en-US" sz="3300" b="1" dirty="0" smtClean="0">
                <a:solidFill>
                  <a:srgbClr val="262626"/>
                </a:solidFill>
              </a:rPr>
              <a:t>a God like that</a:t>
            </a:r>
            <a:r>
              <a:rPr lang="en-US" sz="3300" b="1" dirty="0" smtClean="0">
                <a:solidFill>
                  <a:schemeClr val="bg1">
                    <a:lumMod val="50000"/>
                  </a:schemeClr>
                </a:solidFill>
              </a:rPr>
              <a:t>!”</a:t>
            </a:r>
            <a:endParaRPr lang="en-US" sz="3300" b="1" dirty="0" smtClean="0">
              <a:solidFill>
                <a:srgbClr val="262626"/>
              </a:solidFill>
            </a:endParaRPr>
          </a:p>
          <a:p>
            <a:pPr marL="1601788" indent="-457200">
              <a:spcAft>
                <a:spcPts val="1800"/>
              </a:spcAft>
            </a:pPr>
            <a:r>
              <a:rPr lang="en-US" sz="3300" b="1" dirty="0" smtClean="0">
                <a:solidFill>
                  <a:schemeClr val="bg1">
                    <a:lumMod val="50000"/>
                  </a:schemeClr>
                </a:solidFill>
              </a:rPr>
              <a:t>2. </a:t>
            </a:r>
            <a:r>
              <a:rPr lang="en-US" sz="3300" b="1" dirty="0" smtClean="0">
                <a:solidFill>
                  <a:srgbClr val="262626"/>
                </a:solidFill>
              </a:rPr>
              <a:t>Resentment</a:t>
            </a:r>
            <a:r>
              <a:rPr lang="en-US" sz="3300" b="1" dirty="0" smtClean="0">
                <a:solidFill>
                  <a:schemeClr val="bg1">
                    <a:lumMod val="50000"/>
                  </a:schemeClr>
                </a:solidFill>
              </a:rPr>
              <a:t> resolves nothing!</a:t>
            </a:r>
            <a:endParaRPr lang="en-US" sz="3300" b="1" dirty="0" smtClean="0">
              <a:solidFill>
                <a:srgbClr val="262626"/>
              </a:solidFill>
            </a:endParaRPr>
          </a:p>
          <a:p>
            <a:pPr marL="2058988" indent="-457200">
              <a:spcAft>
                <a:spcPts val="1800"/>
              </a:spcAft>
            </a:pPr>
            <a:r>
              <a:rPr lang="en-US" sz="3300" b="1" dirty="0" smtClean="0">
                <a:solidFill>
                  <a:schemeClr val="bg1">
                    <a:lumMod val="50000"/>
                  </a:schemeClr>
                </a:solidFill>
              </a:rPr>
              <a:t>• 	Resentment </a:t>
            </a:r>
            <a:r>
              <a:rPr lang="en-US" sz="3300" b="1" dirty="0" smtClean="0">
                <a:solidFill>
                  <a:srgbClr val="262626"/>
                </a:solidFill>
              </a:rPr>
              <a:t>of God </a:t>
            </a:r>
            <a:r>
              <a:rPr lang="en-US" sz="3300" b="1" dirty="0" smtClean="0">
                <a:solidFill>
                  <a:schemeClr val="bg1">
                    <a:lumMod val="50000"/>
                  </a:schemeClr>
                </a:solidFill>
              </a:rPr>
              <a:t>doesn’t change our accountability</a:t>
            </a:r>
            <a:r>
              <a:rPr lang="en-US" sz="3300" b="1" dirty="0" smtClean="0">
                <a:solidFill>
                  <a:srgbClr val="262626"/>
                </a:solidFill>
              </a:rPr>
              <a:t> to God.</a:t>
            </a:r>
          </a:p>
        </p:txBody>
      </p:sp>
      <p:pic>
        <p:nvPicPr>
          <p:cNvPr id="3" name="Picture 2" descr="CanIForgiveGod2.jpg"/>
          <p:cNvPicPr>
            <a:picLocks noChangeAspect="1"/>
          </p:cNvPicPr>
          <p:nvPr/>
        </p:nvPicPr>
        <p:blipFill>
          <a:blip r:embed="rId2">
            <a:clrChange>
              <a:clrFrom>
                <a:srgbClr val="FFFFFF"/>
              </a:clrFrom>
              <a:clrTo>
                <a:srgbClr val="FFFFFF">
                  <a:alpha val="0"/>
                </a:srgbClr>
              </a:clrTo>
            </a:clrChange>
          </a:blip>
          <a:stretch>
            <a:fillRect/>
          </a:stretch>
        </p:blipFill>
        <p:spPr>
          <a:xfrm>
            <a:off x="152400" y="2895600"/>
            <a:ext cx="3001284" cy="4102100"/>
          </a:xfrm>
          <a:prstGeom prst="rect">
            <a:avLst/>
          </a:prstGeom>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rmAutofit/>
          </a:bodyPr>
          <a:lstStyle/>
          <a:p>
            <a:pPr lvl="0">
              <a:spcBef>
                <a:spcPts val="0"/>
              </a:spcBef>
            </a:pPr>
            <a:r>
              <a:rPr lang="en-US" sz="3600" b="1" dirty="0" smtClean="0">
                <a:solidFill>
                  <a:prstClr val="white"/>
                </a:solidFill>
              </a:rPr>
              <a:t>“It is appointed for men to die once, but after this the judgment.”</a:t>
            </a:r>
            <a:endParaRPr lang="en-US" sz="36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Hebrews 9:27</a:t>
            </a:r>
          </a:p>
          <a:p>
            <a:endParaRPr lang="en-US" sz="35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rmAutofit fontScale="90000"/>
          </a:bodyPr>
          <a:lstStyle/>
          <a:p>
            <a:pPr lvl="0">
              <a:spcBef>
                <a:spcPts val="0"/>
              </a:spcBef>
            </a:pPr>
            <a:r>
              <a:rPr lang="en-US" sz="3000" b="1" dirty="0" smtClean="0">
                <a:solidFill>
                  <a:prstClr val="white"/>
                </a:solidFill>
              </a:rPr>
              <a:t>“We must all appear before the judgment seat of Christ, that each one may receive the things done in the body, according to what he has done, whether good or bad.”</a:t>
            </a:r>
            <a:endParaRPr lang="en-US" sz="30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2 Corinthians 5:10</a:t>
            </a:r>
          </a:p>
          <a:p>
            <a:endParaRPr lang="en-US" sz="3500"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433372"/>
            <a:ext cx="7162800" cy="4970592"/>
          </a:xfrm>
          <a:prstGeom prst="rect">
            <a:avLst/>
          </a:prstGeom>
          <a:noFill/>
        </p:spPr>
        <p:txBody>
          <a:bodyPr wrap="square" rtlCol="0" anchor="ctr">
            <a:spAutoFit/>
          </a:bodyPr>
          <a:lstStyle/>
          <a:p>
            <a:pPr marL="457200" indent="-457200">
              <a:spcAft>
                <a:spcPts val="1800"/>
              </a:spcAft>
            </a:pPr>
            <a:r>
              <a:rPr lang="en-US" sz="3300" b="1" dirty="0" smtClean="0">
                <a:solidFill>
                  <a:schemeClr val="bg1">
                    <a:lumMod val="50000"/>
                  </a:schemeClr>
                </a:solidFill>
              </a:rPr>
              <a:t>3. Resentment demands</a:t>
            </a:r>
            <a:r>
              <a:rPr lang="en-US" sz="3300" b="1" dirty="0" smtClean="0">
                <a:solidFill>
                  <a:srgbClr val="262626"/>
                </a:solidFill>
              </a:rPr>
              <a:t> great energy! </a:t>
            </a:r>
          </a:p>
          <a:p>
            <a:pPr marL="914400" indent="-457200">
              <a:spcAft>
                <a:spcPts val="600"/>
              </a:spcAft>
            </a:pPr>
            <a:r>
              <a:rPr lang="en-US" sz="3300" b="1" dirty="0" smtClean="0">
                <a:solidFill>
                  <a:schemeClr val="bg1">
                    <a:lumMod val="50000"/>
                  </a:schemeClr>
                </a:solidFill>
              </a:rPr>
              <a:t>• 	You must constantly </a:t>
            </a:r>
            <a:r>
              <a:rPr lang="en-US" sz="3300" b="1" dirty="0" smtClean="0">
                <a:solidFill>
                  <a:srgbClr val="262626"/>
                </a:solidFill>
              </a:rPr>
              <a:t>remind yourself</a:t>
            </a:r>
            <a:r>
              <a:rPr lang="en-US" sz="3300" b="1" dirty="0" smtClean="0">
                <a:solidFill>
                  <a:schemeClr val="bg1">
                    <a:lumMod val="50000"/>
                  </a:schemeClr>
                </a:solidFill>
              </a:rPr>
              <a:t> what one has done that caused the resentment. </a:t>
            </a:r>
            <a:endParaRPr lang="en-US" sz="3300" b="1" dirty="0" smtClean="0">
              <a:solidFill>
                <a:srgbClr val="262626"/>
              </a:solidFill>
            </a:endParaRPr>
          </a:p>
          <a:p>
            <a:pPr marL="1601788" indent="-457200">
              <a:spcAft>
                <a:spcPts val="1800"/>
              </a:spcAft>
            </a:pPr>
            <a:r>
              <a:rPr lang="en-US" sz="3300" b="1" dirty="0" smtClean="0">
                <a:solidFill>
                  <a:schemeClr val="bg1">
                    <a:lumMod val="50000"/>
                  </a:schemeClr>
                </a:solidFill>
              </a:rPr>
              <a:t>•   You must guard your actions lest you accidentally fail to treat that person with the </a:t>
            </a:r>
            <a:r>
              <a:rPr lang="en-US" sz="3300" b="1" dirty="0" smtClean="0">
                <a:solidFill>
                  <a:srgbClr val="262626"/>
                </a:solidFill>
              </a:rPr>
              <a:t>distance</a:t>
            </a:r>
            <a:r>
              <a:rPr lang="en-US" sz="3300" b="1" dirty="0" smtClean="0">
                <a:solidFill>
                  <a:schemeClr val="bg1">
                    <a:lumMod val="50000"/>
                  </a:schemeClr>
                </a:solidFill>
              </a:rPr>
              <a:t> and </a:t>
            </a:r>
            <a:r>
              <a:rPr lang="en-US" sz="3300" b="1" dirty="0" smtClean="0">
                <a:solidFill>
                  <a:srgbClr val="262626"/>
                </a:solidFill>
              </a:rPr>
              <a:t>distain</a:t>
            </a:r>
            <a:r>
              <a:rPr lang="en-US" sz="3300" b="1" dirty="0" smtClean="0">
                <a:solidFill>
                  <a:schemeClr val="bg1">
                    <a:lumMod val="50000"/>
                  </a:schemeClr>
                </a:solidFill>
              </a:rPr>
              <a:t> that resentment demands.</a:t>
            </a:r>
            <a:endParaRPr lang="en-US" sz="3300" b="1" dirty="0" smtClean="0">
              <a:solidFill>
                <a:srgbClr val="262626"/>
              </a:solidFill>
            </a:endParaRPr>
          </a:p>
        </p:txBody>
      </p:sp>
      <p:pic>
        <p:nvPicPr>
          <p:cNvPr id="3" name="Picture 2" descr="CanIForgiveGod2.jpg"/>
          <p:cNvPicPr>
            <a:picLocks noChangeAspect="1"/>
          </p:cNvPicPr>
          <p:nvPr/>
        </p:nvPicPr>
        <p:blipFill>
          <a:blip r:embed="rId2">
            <a:clrChange>
              <a:clrFrom>
                <a:srgbClr val="FFFFFF"/>
              </a:clrFrom>
              <a:clrTo>
                <a:srgbClr val="FFFFFF">
                  <a:alpha val="0"/>
                </a:srgbClr>
              </a:clrTo>
            </a:clrChange>
          </a:blip>
          <a:stretch>
            <a:fillRect/>
          </a:stretch>
        </p:blipFill>
        <p:spPr>
          <a:xfrm>
            <a:off x="152400" y="2895600"/>
            <a:ext cx="3001284" cy="4102100"/>
          </a:xfrm>
          <a:prstGeom prst="rect">
            <a:avLst/>
          </a:prstGeom>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title"/>
          </p:nvPr>
        </p:nvSpPr>
        <p:spPr/>
        <p:txBody>
          <a:bodyPr>
            <a:noAutofit/>
          </a:bodyPr>
          <a:lstStyle/>
          <a:p>
            <a:pPr lvl="0" algn="ctr">
              <a:lnSpc>
                <a:spcPct val="80000"/>
              </a:lnSpc>
              <a:spcBef>
                <a:spcPts val="0"/>
              </a:spcBef>
            </a:pPr>
            <a:r>
              <a:rPr lang="en-US" sz="5600" cap="none" dirty="0" smtClean="0">
                <a:solidFill>
                  <a:schemeClr val="bg1">
                    <a:lumMod val="50000"/>
                  </a:schemeClr>
                </a:solidFill>
                <a:ea typeface="+mn-ea"/>
                <a:cs typeface="+mn-cs"/>
              </a:rPr>
              <a:t>Try to </a:t>
            </a:r>
            <a:r>
              <a:rPr lang="en-US" sz="5600" cap="none" dirty="0" smtClean="0">
                <a:solidFill>
                  <a:srgbClr val="262626"/>
                </a:solidFill>
                <a:ea typeface="+mn-ea"/>
                <a:cs typeface="+mn-cs"/>
              </a:rPr>
              <a:t>avoid </a:t>
            </a:r>
            <a:r>
              <a:rPr lang="en-US" sz="5600" cap="none" dirty="0" smtClean="0">
                <a:solidFill>
                  <a:schemeClr val="bg1">
                    <a:lumMod val="50000"/>
                  </a:schemeClr>
                </a:solidFill>
                <a:ea typeface="+mn-ea"/>
                <a:cs typeface="+mn-cs"/>
              </a:rPr>
              <a:t>God.</a:t>
            </a:r>
            <a:endParaRPr lang="en-US" sz="5600" dirty="0"/>
          </a:p>
        </p:txBody>
      </p:sp>
      <p:sp>
        <p:nvSpPr>
          <p:cNvPr id="6" name="TextBox 5"/>
          <p:cNvSpPr txBox="1"/>
          <p:nvPr/>
        </p:nvSpPr>
        <p:spPr>
          <a:xfrm>
            <a:off x="1143000" y="1557457"/>
            <a:ext cx="1197592" cy="5016758"/>
          </a:xfrm>
          <a:prstGeom prst="rect">
            <a:avLst/>
          </a:prstGeom>
          <a:noFill/>
        </p:spPr>
        <p:txBody>
          <a:bodyPr wrap="square" rtlCol="0">
            <a:spAutoFit/>
            <a:scene3d>
              <a:camera prst="orthographicFront"/>
              <a:lightRig rig="threePt" dir="t"/>
            </a:scene3d>
            <a:sp3d extrusionH="57150">
              <a:bevelT w="38100" h="38100"/>
              <a:bevelB w="38100" h="38100" prst="relaxedInset"/>
            </a:sp3d>
          </a:bodyPr>
          <a:lstStyle/>
          <a:p>
            <a:r>
              <a:rPr lang="en-US" sz="16000" b="1" dirty="0" smtClean="0">
                <a:solidFill>
                  <a:schemeClr val="accent5">
                    <a:lumMod val="50000"/>
                  </a:schemeClr>
                </a:solidFill>
                <a:effectLst>
                  <a:innerShdw dist="25400" dir="3600000">
                    <a:schemeClr val="bg1">
                      <a:lumMod val="95000"/>
                      <a:alpha val="87000"/>
                    </a:schemeClr>
                  </a:innerShdw>
                </a:effectLst>
                <a:cs typeface="Arial" pitchFamily="34" charset="0"/>
              </a:rPr>
              <a:t>2</a:t>
            </a:r>
            <a:endParaRPr lang="en-US" sz="16000" b="1" dirty="0">
              <a:solidFill>
                <a:schemeClr val="accent5">
                  <a:lumMod val="50000"/>
                </a:schemeClr>
              </a:solidFill>
              <a:effectLst>
                <a:innerShdw dist="25400" dir="3600000">
                  <a:schemeClr val="bg1">
                    <a:lumMod val="95000"/>
                    <a:alpha val="87000"/>
                  </a:schemeClr>
                </a:innerShdw>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725760"/>
            <a:ext cx="7162800" cy="4385816"/>
          </a:xfrm>
          <a:prstGeom prst="rect">
            <a:avLst/>
          </a:prstGeom>
          <a:noFill/>
        </p:spPr>
        <p:txBody>
          <a:bodyPr wrap="square" rtlCol="0" anchor="ctr">
            <a:spAutoFit/>
          </a:bodyPr>
          <a:lstStyle/>
          <a:p>
            <a:pPr marL="514350" indent="-514350">
              <a:spcAft>
                <a:spcPts val="1800"/>
              </a:spcAft>
              <a:buAutoNum type="arabicPeriod"/>
            </a:pPr>
            <a:r>
              <a:rPr lang="en-US" sz="3300" b="1" dirty="0" smtClean="0">
                <a:solidFill>
                  <a:srgbClr val="262626"/>
                </a:solidFill>
              </a:rPr>
              <a:t>Empty pews</a:t>
            </a:r>
            <a:r>
              <a:rPr lang="en-US" sz="3300" b="1" dirty="0" smtClean="0">
                <a:solidFill>
                  <a:schemeClr val="bg1">
                    <a:lumMod val="50000"/>
                  </a:schemeClr>
                </a:solidFill>
              </a:rPr>
              <a:t> and </a:t>
            </a:r>
            <a:r>
              <a:rPr lang="en-US" sz="3300" b="1" dirty="0" smtClean="0">
                <a:solidFill>
                  <a:srgbClr val="262626"/>
                </a:solidFill>
              </a:rPr>
              <a:t>missed Bible studies</a:t>
            </a:r>
            <a:r>
              <a:rPr lang="en-US" sz="3300" b="1" dirty="0" smtClean="0">
                <a:solidFill>
                  <a:schemeClr val="bg1">
                    <a:lumMod val="50000"/>
                  </a:schemeClr>
                </a:solidFill>
              </a:rPr>
              <a:t> don’t always come from an intellectual rejection of the truth of the gospel. </a:t>
            </a:r>
          </a:p>
          <a:p>
            <a:pPr marL="1658938" indent="-514350">
              <a:spcAft>
                <a:spcPts val="1800"/>
              </a:spcAft>
            </a:pPr>
            <a:r>
              <a:rPr lang="en-US" sz="3300" b="1" dirty="0" smtClean="0">
                <a:solidFill>
                  <a:schemeClr val="bg1">
                    <a:lumMod val="50000"/>
                  </a:schemeClr>
                </a:solidFill>
              </a:rPr>
              <a:t>2. We imagine that if we do not expose ourselves to reminders of who God is it changes our </a:t>
            </a:r>
            <a:r>
              <a:rPr lang="en-US" sz="3300" b="1" dirty="0" smtClean="0">
                <a:solidFill>
                  <a:srgbClr val="262626"/>
                </a:solidFill>
              </a:rPr>
              <a:t>need to answer to Him.</a:t>
            </a:r>
          </a:p>
        </p:txBody>
      </p:sp>
      <p:pic>
        <p:nvPicPr>
          <p:cNvPr id="3" name="Picture 2" descr="CanIForgiveGod2.jpg"/>
          <p:cNvPicPr>
            <a:picLocks noChangeAspect="1"/>
          </p:cNvPicPr>
          <p:nvPr/>
        </p:nvPicPr>
        <p:blipFill>
          <a:blip r:embed="rId2"/>
          <a:srcRect l="30467" b="9593"/>
          <a:stretch>
            <a:fillRect/>
          </a:stretch>
        </p:blipFill>
        <p:spPr>
          <a:xfrm>
            <a:off x="533400" y="3962400"/>
            <a:ext cx="2521652"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Autofit/>
          </a:bodyPr>
          <a:lstStyle/>
          <a:p>
            <a:pPr lvl="0" algn="ctr">
              <a:lnSpc>
                <a:spcPct val="80000"/>
              </a:lnSpc>
              <a:spcBef>
                <a:spcPts val="0"/>
              </a:spcBef>
            </a:pPr>
            <a:r>
              <a:rPr lang="en-US" sz="7500" cap="none" dirty="0" smtClean="0">
                <a:solidFill>
                  <a:prstClr val="black">
                    <a:lumMod val="85000"/>
                    <a:lumOff val="15000"/>
                  </a:prstClr>
                </a:solidFill>
                <a:ea typeface="+mn-ea"/>
                <a:cs typeface="+mn-cs"/>
              </a:rPr>
              <a:t>God </a:t>
            </a:r>
            <a:r>
              <a:rPr lang="en-US" sz="7500" cap="none" dirty="0" smtClean="0">
                <a:solidFill>
                  <a:schemeClr val="bg1">
                    <a:lumMod val="50000"/>
                  </a:schemeClr>
                </a:solidFill>
                <a:ea typeface="+mn-ea"/>
                <a:cs typeface="+mn-cs"/>
              </a:rPr>
              <a:t>never does wrong!</a:t>
            </a:r>
            <a:endParaRPr lang="en-US" sz="7500" dirty="0"/>
          </a:p>
        </p:txBody>
      </p:sp>
      <p:sp>
        <p:nvSpPr>
          <p:cNvPr id="6" name="TextBox 5"/>
          <p:cNvSpPr txBox="1"/>
          <p:nvPr/>
        </p:nvSpPr>
        <p:spPr>
          <a:xfrm>
            <a:off x="1143000" y="1557457"/>
            <a:ext cx="1197592" cy="5016758"/>
          </a:xfrm>
          <a:prstGeom prst="rect">
            <a:avLst/>
          </a:prstGeom>
          <a:noFill/>
        </p:spPr>
        <p:txBody>
          <a:bodyPr wrap="square" rtlCol="0">
            <a:spAutoFit/>
            <a:scene3d>
              <a:camera prst="orthographicFront"/>
              <a:lightRig rig="threePt" dir="t"/>
            </a:scene3d>
            <a:sp3d extrusionH="57150">
              <a:bevelT w="38100" h="38100"/>
              <a:bevelB w="38100" h="38100" prst="relaxedInset"/>
            </a:sp3d>
          </a:bodyPr>
          <a:lstStyle/>
          <a:p>
            <a:r>
              <a:rPr lang="en-US" sz="16000" b="1" dirty="0" smtClean="0">
                <a:solidFill>
                  <a:schemeClr val="accent1">
                    <a:lumMod val="75000"/>
                  </a:schemeClr>
                </a:solidFill>
                <a:effectLst>
                  <a:innerShdw dist="25400" dir="3600000">
                    <a:schemeClr val="bg1">
                      <a:lumMod val="95000"/>
                      <a:alpha val="87000"/>
                    </a:schemeClr>
                  </a:innerShdw>
                </a:effectLst>
                <a:cs typeface="Arial" pitchFamily="34" charset="0"/>
              </a:rPr>
              <a:t>1</a:t>
            </a:r>
            <a:endParaRPr lang="en-US" sz="16000" b="1" dirty="0">
              <a:solidFill>
                <a:schemeClr val="accent1">
                  <a:lumMod val="75000"/>
                </a:schemeClr>
              </a:solidFill>
              <a:effectLst>
                <a:innerShdw dist="25400" dir="3600000">
                  <a:schemeClr val="bg1">
                    <a:lumMod val="95000"/>
                    <a:alpha val="87000"/>
                  </a:schemeClr>
                </a:innerShdw>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3400" b="1" dirty="0" smtClean="0">
                <a:solidFill>
                  <a:prstClr val="white"/>
                </a:solidFill>
              </a:rPr>
              <a:t>“Where can I go from Your Spirit? Or where can I flee from Your presence?”</a:t>
            </a:r>
            <a:endParaRPr lang="en-US" sz="34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Psalm 139:7</a:t>
            </a:r>
          </a:p>
          <a:p>
            <a:endParaRPr lang="en-US" sz="3500"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itle 3"/>
          <p:cNvSpPr>
            <a:spLocks noGrp="1"/>
          </p:cNvSpPr>
          <p:nvPr>
            <p:ph type="title"/>
          </p:nvPr>
        </p:nvSpPr>
        <p:spPr/>
        <p:txBody>
          <a:bodyPr>
            <a:noAutofit/>
          </a:bodyPr>
          <a:lstStyle/>
          <a:p>
            <a:pPr lvl="0" algn="ctr">
              <a:lnSpc>
                <a:spcPct val="80000"/>
              </a:lnSpc>
              <a:spcBef>
                <a:spcPts val="0"/>
              </a:spcBef>
            </a:pPr>
            <a:r>
              <a:rPr lang="en-US" sz="4600" cap="none" dirty="0" smtClean="0">
                <a:solidFill>
                  <a:schemeClr val="bg1">
                    <a:lumMod val="50000"/>
                  </a:schemeClr>
                </a:solidFill>
                <a:ea typeface="+mn-ea"/>
                <a:cs typeface="+mn-cs"/>
              </a:rPr>
              <a:t>Choose to </a:t>
            </a:r>
            <a:r>
              <a:rPr lang="en-US" sz="4600" cap="none" dirty="0" smtClean="0">
                <a:solidFill>
                  <a:srgbClr val="262626"/>
                </a:solidFill>
                <a:ea typeface="+mn-ea"/>
                <a:cs typeface="+mn-cs"/>
              </a:rPr>
              <a:t>trust</a:t>
            </a:r>
            <a:r>
              <a:rPr lang="en-US" sz="4600" cap="none" dirty="0" smtClean="0">
                <a:solidFill>
                  <a:schemeClr val="bg1">
                    <a:lumMod val="50000"/>
                  </a:schemeClr>
                </a:solidFill>
                <a:ea typeface="+mn-ea"/>
                <a:cs typeface="+mn-cs"/>
              </a:rPr>
              <a:t> God.</a:t>
            </a:r>
            <a:endParaRPr lang="en-US" sz="4600" dirty="0"/>
          </a:p>
        </p:txBody>
      </p:sp>
      <p:sp>
        <p:nvSpPr>
          <p:cNvPr id="6" name="TextBox 5"/>
          <p:cNvSpPr txBox="1"/>
          <p:nvPr/>
        </p:nvSpPr>
        <p:spPr>
          <a:xfrm>
            <a:off x="1219200" y="1557457"/>
            <a:ext cx="1121392" cy="5016758"/>
          </a:xfrm>
          <a:prstGeom prst="rect">
            <a:avLst/>
          </a:prstGeom>
          <a:noFill/>
        </p:spPr>
        <p:txBody>
          <a:bodyPr wrap="square" rtlCol="0">
            <a:spAutoFit/>
            <a:scene3d>
              <a:camera prst="orthographicFront"/>
              <a:lightRig rig="threePt" dir="t"/>
            </a:scene3d>
            <a:sp3d extrusionH="57150">
              <a:bevelT w="38100" h="38100"/>
              <a:bevelB w="38100" h="38100" prst="relaxedInset"/>
            </a:sp3d>
          </a:bodyPr>
          <a:lstStyle/>
          <a:p>
            <a:r>
              <a:rPr lang="en-US" sz="16000" b="1" dirty="0" smtClean="0">
                <a:solidFill>
                  <a:srgbClr val="008040"/>
                </a:solidFill>
                <a:effectLst>
                  <a:innerShdw dist="25400" dir="3600000">
                    <a:schemeClr val="bg1">
                      <a:lumMod val="95000"/>
                      <a:alpha val="87000"/>
                    </a:schemeClr>
                  </a:innerShdw>
                </a:effectLst>
                <a:cs typeface="Arial" pitchFamily="34" charset="0"/>
              </a:rPr>
              <a:t>3</a:t>
            </a:r>
            <a:endParaRPr lang="en-US" sz="16000" b="1" dirty="0">
              <a:solidFill>
                <a:srgbClr val="008040"/>
              </a:solidFill>
              <a:effectLst>
                <a:innerShdw dist="25400" dir="3600000">
                  <a:schemeClr val="bg1">
                    <a:lumMod val="95000"/>
                    <a:alpha val="87000"/>
                  </a:schemeClr>
                </a:innerShdw>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294874"/>
            <a:ext cx="7162800" cy="5432256"/>
          </a:xfrm>
          <a:prstGeom prst="rect">
            <a:avLst/>
          </a:prstGeom>
          <a:noFill/>
        </p:spPr>
        <p:txBody>
          <a:bodyPr wrap="square" rtlCol="0" anchor="ctr">
            <a:spAutoFit/>
          </a:bodyPr>
          <a:lstStyle/>
          <a:p>
            <a:pPr marL="457200" indent="-457200">
              <a:spcAft>
                <a:spcPts val="1800"/>
              </a:spcAft>
            </a:pPr>
            <a:r>
              <a:rPr lang="en-US" sz="5000" b="1" dirty="0" smtClean="0">
                <a:solidFill>
                  <a:srgbClr val="262626"/>
                </a:solidFill>
              </a:rPr>
              <a:t>What Does it Mean to Trust God?</a:t>
            </a:r>
          </a:p>
          <a:p>
            <a:pPr marL="457200" indent="-457200">
              <a:spcAft>
                <a:spcPts val="600"/>
              </a:spcAft>
            </a:pPr>
            <a:r>
              <a:rPr lang="en-US" sz="3500" b="1" dirty="0" smtClean="0">
                <a:solidFill>
                  <a:schemeClr val="bg1">
                    <a:lumMod val="50000"/>
                  </a:schemeClr>
                </a:solidFill>
              </a:rPr>
              <a:t>•  </a:t>
            </a:r>
            <a:r>
              <a:rPr lang="en-US" sz="3200" b="1" dirty="0" smtClean="0">
                <a:solidFill>
                  <a:schemeClr val="bg1">
                    <a:lumMod val="50000"/>
                  </a:schemeClr>
                </a:solidFill>
              </a:rPr>
              <a:t>Trust is a confidence that even when we don’t understand we assure ourselves that His commands are</a:t>
            </a:r>
            <a:r>
              <a:rPr lang="en-US" sz="3200" b="1" dirty="0" smtClean="0">
                <a:solidFill>
                  <a:srgbClr val="262626"/>
                </a:solidFill>
              </a:rPr>
              <a:t> “for our good always”</a:t>
            </a:r>
            <a:r>
              <a:rPr lang="en-US" sz="3200" b="1" dirty="0" smtClean="0">
                <a:solidFill>
                  <a:schemeClr val="bg1">
                    <a:lumMod val="50000"/>
                  </a:schemeClr>
                </a:solidFill>
              </a:rPr>
              <a:t>  (Deut. 6:4). </a:t>
            </a:r>
          </a:p>
          <a:p>
            <a:pPr marL="2289175" indent="-342900">
              <a:spcAft>
                <a:spcPts val="1800"/>
              </a:spcAft>
            </a:pPr>
            <a:r>
              <a:rPr lang="en-US" sz="3200" b="1" dirty="0" smtClean="0">
                <a:solidFill>
                  <a:schemeClr val="bg1">
                    <a:lumMod val="50000"/>
                  </a:schemeClr>
                </a:solidFill>
              </a:rPr>
              <a:t>•  Christians recognize that this life is </a:t>
            </a:r>
            <a:r>
              <a:rPr lang="en-US" sz="3200" b="1" dirty="0" smtClean="0">
                <a:solidFill>
                  <a:srgbClr val="262626"/>
                </a:solidFill>
              </a:rPr>
              <a:t>“full of trouble”</a:t>
            </a:r>
            <a:r>
              <a:rPr lang="en-US" sz="3200" b="1" dirty="0" smtClean="0">
                <a:solidFill>
                  <a:schemeClr val="bg1">
                    <a:lumMod val="50000"/>
                  </a:schemeClr>
                </a:solidFill>
              </a:rPr>
              <a:t> (Job 14:1).</a:t>
            </a:r>
            <a:endParaRPr lang="en-US" sz="3200" dirty="0">
              <a:solidFill>
                <a:srgbClr val="262626"/>
              </a:solidFill>
            </a:endParaRPr>
          </a:p>
        </p:txBody>
      </p:sp>
      <p:pic>
        <p:nvPicPr>
          <p:cNvPr id="3" name="Picture 2" descr="Trust.jpg"/>
          <p:cNvPicPr>
            <a:picLocks noChangeAspect="1"/>
          </p:cNvPicPr>
          <p:nvPr/>
        </p:nvPicPr>
        <p:blipFill>
          <a:blip r:embed="rId2" cstate="print"/>
          <a:stretch>
            <a:fillRect/>
          </a:stretch>
        </p:blipFill>
        <p:spPr>
          <a:xfrm>
            <a:off x="685800" y="4343400"/>
            <a:ext cx="2937888" cy="2191940"/>
          </a:xfrm>
          <a:prstGeom prst="rect">
            <a:avLst/>
          </a:prstGeom>
          <a:effectLst>
            <a:outerShdw blurRad="50800" dist="101600" dir="2700000">
              <a:srgbClr val="000000">
                <a:alpha val="43000"/>
              </a:srgbClr>
            </a:outerShdw>
          </a:effectLst>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304800"/>
            <a:ext cx="7162800" cy="5663088"/>
          </a:xfrm>
          <a:prstGeom prst="rect">
            <a:avLst/>
          </a:prstGeom>
          <a:noFill/>
        </p:spPr>
        <p:txBody>
          <a:bodyPr wrap="square" rtlCol="0" anchor="ctr">
            <a:spAutoFit/>
          </a:bodyPr>
          <a:lstStyle/>
          <a:p>
            <a:pPr marL="457200" indent="-457200">
              <a:spcAft>
                <a:spcPts val="1800"/>
              </a:spcAft>
            </a:pPr>
            <a:r>
              <a:rPr lang="en-US" sz="5000" b="1" dirty="0" smtClean="0">
                <a:solidFill>
                  <a:srgbClr val="262626"/>
                </a:solidFill>
              </a:rPr>
              <a:t>What Does it Mean to Trust God?</a:t>
            </a:r>
          </a:p>
          <a:p>
            <a:pPr marL="457200" indent="-457200">
              <a:spcAft>
                <a:spcPts val="600"/>
              </a:spcAft>
            </a:pPr>
            <a:r>
              <a:rPr lang="en-US" sz="3500" b="1" dirty="0" smtClean="0">
                <a:solidFill>
                  <a:schemeClr val="bg1">
                    <a:lumMod val="50000"/>
                  </a:schemeClr>
                </a:solidFill>
              </a:rPr>
              <a:t>•  </a:t>
            </a:r>
            <a:r>
              <a:rPr lang="en-US" sz="3200" b="1" dirty="0" smtClean="0">
                <a:solidFill>
                  <a:schemeClr val="bg1">
                    <a:lumMod val="50000"/>
                  </a:schemeClr>
                </a:solidFill>
              </a:rPr>
              <a:t>Trust is choosing to believe, even when it’s hard to see how, that</a:t>
            </a:r>
            <a:r>
              <a:rPr lang="en-US" sz="3200" b="1" dirty="0" smtClean="0">
                <a:solidFill>
                  <a:srgbClr val="262626"/>
                </a:solidFill>
              </a:rPr>
              <a:t> “all things work together for good to those who love God”</a:t>
            </a:r>
            <a:r>
              <a:rPr lang="en-US" sz="3200" b="1" dirty="0" smtClean="0">
                <a:solidFill>
                  <a:schemeClr val="bg1">
                    <a:lumMod val="50000"/>
                  </a:schemeClr>
                </a:solidFill>
              </a:rPr>
              <a:t> (Rom. 8:28).  </a:t>
            </a:r>
          </a:p>
          <a:p>
            <a:pPr marL="2289175" indent="-342900">
              <a:spcAft>
                <a:spcPts val="1800"/>
              </a:spcAft>
            </a:pPr>
            <a:r>
              <a:rPr lang="en-US" sz="3200" b="1" dirty="0" smtClean="0">
                <a:solidFill>
                  <a:schemeClr val="bg1">
                    <a:lumMod val="50000"/>
                  </a:schemeClr>
                </a:solidFill>
              </a:rPr>
              <a:t>• Does that mean we </a:t>
            </a:r>
            <a:r>
              <a:rPr lang="en-US" sz="3200" b="1" dirty="0" smtClean="0">
                <a:solidFill>
                  <a:srgbClr val="262626"/>
                </a:solidFill>
              </a:rPr>
              <a:t>always smile</a:t>
            </a:r>
            <a:r>
              <a:rPr lang="en-US" sz="3200" b="1" dirty="0" smtClean="0">
                <a:solidFill>
                  <a:schemeClr val="bg1">
                    <a:lumMod val="50000"/>
                  </a:schemeClr>
                </a:solidFill>
              </a:rPr>
              <a:t>—we never </a:t>
            </a:r>
            <a:r>
              <a:rPr lang="en-US" sz="3200" b="1" dirty="0" smtClean="0">
                <a:solidFill>
                  <a:srgbClr val="262626"/>
                </a:solidFill>
              </a:rPr>
              <a:t>struggle</a:t>
            </a:r>
            <a:r>
              <a:rPr lang="en-US" sz="3200" b="1" dirty="0" smtClean="0">
                <a:solidFill>
                  <a:schemeClr val="bg1">
                    <a:lumMod val="50000"/>
                  </a:schemeClr>
                </a:solidFill>
              </a:rPr>
              <a:t>?</a:t>
            </a:r>
          </a:p>
          <a:p>
            <a:pPr marL="2289175" indent="-457200">
              <a:spcAft>
                <a:spcPts val="1800"/>
              </a:spcAft>
            </a:pPr>
            <a:endParaRPr lang="en-US" sz="3200" dirty="0">
              <a:solidFill>
                <a:srgbClr val="262626"/>
              </a:solidFill>
            </a:endParaRPr>
          </a:p>
        </p:txBody>
      </p:sp>
      <p:pic>
        <p:nvPicPr>
          <p:cNvPr id="3" name="Picture 2" descr="Trust.jpg"/>
          <p:cNvPicPr>
            <a:picLocks noChangeAspect="1"/>
          </p:cNvPicPr>
          <p:nvPr/>
        </p:nvPicPr>
        <p:blipFill>
          <a:blip r:embed="rId2" cstate="print"/>
          <a:stretch>
            <a:fillRect/>
          </a:stretch>
        </p:blipFill>
        <p:spPr>
          <a:xfrm>
            <a:off x="685800" y="4343400"/>
            <a:ext cx="2937888" cy="2191940"/>
          </a:xfrm>
          <a:prstGeom prst="rect">
            <a:avLst/>
          </a:prstGeom>
          <a:effectLst>
            <a:outerShdw blurRad="50800" dist="101600" dir="2700000">
              <a:srgbClr val="000000">
                <a:alpha val="43000"/>
              </a:srgbClr>
            </a:outerShdw>
          </a:effectLst>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4500" b="1" dirty="0" smtClean="0">
                <a:solidFill>
                  <a:prstClr val="white"/>
                </a:solidFill>
              </a:rPr>
              <a:t>“Though He slay me, yet will I trust Him.”</a:t>
            </a:r>
            <a:endParaRPr lang="en-US" sz="45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smtClean="0">
                <a:solidFill>
                  <a:prstClr val="white">
                    <a:lumMod val="65000"/>
                  </a:prstClr>
                </a:solidFill>
              </a:rPr>
              <a:t>Job 13:15</a:t>
            </a:r>
            <a:endParaRPr lang="en-US" sz="3500" dirty="0" smtClean="0">
              <a:solidFill>
                <a:prstClr val="white">
                  <a:lumMod val="65000"/>
                </a:prstClr>
              </a:solidFill>
            </a:endParaRPr>
          </a:p>
          <a:p>
            <a:endParaRPr lang="en-US" sz="3500" dirty="0"/>
          </a:p>
        </p:txBody>
      </p:sp>
      <p:sp>
        <p:nvSpPr>
          <p:cNvPr id="4" name="TextBox 3"/>
          <p:cNvSpPr txBox="1"/>
          <p:nvPr/>
        </p:nvSpPr>
        <p:spPr>
          <a:xfrm rot="20520000">
            <a:off x="646510" y="773116"/>
            <a:ext cx="3733800" cy="1323439"/>
          </a:xfrm>
          <a:prstGeom prst="rect">
            <a:avLst/>
          </a:prstGeom>
          <a:noFill/>
        </p:spPr>
        <p:txBody>
          <a:bodyPr wrap="square" rtlCol="0">
            <a:spAutoFit/>
          </a:bodyPr>
          <a:lstStyle/>
          <a:p>
            <a:r>
              <a:rPr lang="en-US" sz="4000" dirty="0" smtClean="0">
                <a:solidFill>
                  <a:srgbClr val="FF0000"/>
                </a:solidFill>
                <a:effectLst>
                  <a:outerShdw blurRad="50800" dist="38100" dir="2700000">
                    <a:srgbClr val="000000">
                      <a:alpha val="43000"/>
                    </a:srgbClr>
                  </a:outerShdw>
                </a:effectLst>
                <a:latin typeface="Stencil"/>
                <a:cs typeface="Stencil"/>
              </a:rPr>
              <a:t>The example of JOB</a:t>
            </a:r>
            <a:endParaRPr lang="en-US" sz="4000" dirty="0">
              <a:solidFill>
                <a:srgbClr val="FF0000"/>
              </a:solidFill>
              <a:effectLst>
                <a:outerShdw blurRad="50800" dist="38100" dir="2700000">
                  <a:srgbClr val="000000">
                    <a:alpha val="43000"/>
                  </a:srgbClr>
                </a:outerShdw>
              </a:effectLst>
              <a:latin typeface="Stencil"/>
              <a:cs typeface="Stenci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828800"/>
            <a:ext cx="7391400" cy="3048000"/>
          </a:xfrm>
        </p:spPr>
        <p:txBody>
          <a:bodyPr>
            <a:noAutofit/>
          </a:bodyPr>
          <a:lstStyle/>
          <a:p>
            <a:pPr marL="457200" indent="-457200">
              <a:spcBef>
                <a:spcPts val="0"/>
              </a:spcBef>
            </a:pPr>
            <a:r>
              <a:rPr lang="en-US" sz="4800" cap="none" dirty="0" smtClean="0">
                <a:solidFill>
                  <a:srgbClr val="262626"/>
                </a:solidFill>
              </a:rPr>
              <a:t>God Did Not “Slay” Job</a:t>
            </a:r>
            <a:br>
              <a:rPr lang="en-US" sz="4800" cap="none" dirty="0" smtClean="0">
                <a:solidFill>
                  <a:srgbClr val="262626"/>
                </a:solidFill>
              </a:rPr>
            </a:br>
            <a:r>
              <a:rPr lang="en-US" sz="3200" cap="none" dirty="0" smtClean="0">
                <a:solidFill>
                  <a:schemeClr val="bg1">
                    <a:lumMod val="50000"/>
                  </a:schemeClr>
                </a:solidFill>
              </a:rPr>
              <a:t/>
            </a:r>
            <a:br>
              <a:rPr lang="en-US" sz="3200" cap="none" dirty="0" smtClean="0">
                <a:solidFill>
                  <a:schemeClr val="bg1">
                    <a:lumMod val="50000"/>
                  </a:schemeClr>
                </a:solidFill>
              </a:rPr>
            </a:br>
            <a:r>
              <a:rPr lang="en-US" sz="3200" cap="none" dirty="0" smtClean="0">
                <a:solidFill>
                  <a:srgbClr val="262626"/>
                </a:solidFill>
              </a:rPr>
              <a:t>Satan</a:t>
            </a:r>
            <a:r>
              <a:rPr lang="en-US" sz="3200" cap="none" dirty="0" smtClean="0">
                <a:solidFill>
                  <a:schemeClr val="bg1">
                    <a:lumMod val="50000"/>
                  </a:schemeClr>
                </a:solidFill>
              </a:rPr>
              <a:t> was behind it all (Job 1:12; 2:7), using the sinful choices of the </a:t>
            </a:r>
            <a:r>
              <a:rPr lang="en-US" sz="3200" cap="none" dirty="0" err="1" smtClean="0">
                <a:solidFill>
                  <a:srgbClr val="262626"/>
                </a:solidFill>
              </a:rPr>
              <a:t>Sabeans</a:t>
            </a:r>
            <a:r>
              <a:rPr lang="en-US" sz="3200" cap="none" dirty="0" smtClean="0">
                <a:solidFill>
                  <a:schemeClr val="bg1">
                    <a:lumMod val="50000"/>
                  </a:schemeClr>
                </a:solidFill>
              </a:rPr>
              <a:t> (Job 1:15) and the </a:t>
            </a:r>
            <a:r>
              <a:rPr lang="en-US" sz="3200" cap="none" dirty="0" smtClean="0">
                <a:solidFill>
                  <a:srgbClr val="262626"/>
                </a:solidFill>
              </a:rPr>
              <a:t>Chaldeans</a:t>
            </a:r>
            <a:r>
              <a:rPr lang="en-US" sz="3200" cap="none" dirty="0" smtClean="0">
                <a:solidFill>
                  <a:schemeClr val="bg1">
                    <a:lumMod val="50000"/>
                  </a:schemeClr>
                </a:solidFill>
              </a:rPr>
              <a:t> (Job 1:17), together with his own manipulation of </a:t>
            </a:r>
            <a:r>
              <a:rPr lang="en-US" sz="3200" cap="none" dirty="0" smtClean="0">
                <a:solidFill>
                  <a:srgbClr val="262626"/>
                </a:solidFill>
              </a:rPr>
              <a:t>natural laws</a:t>
            </a:r>
            <a:r>
              <a:rPr lang="en-US" sz="3200" cap="none" dirty="0" smtClean="0">
                <a:solidFill>
                  <a:schemeClr val="bg1">
                    <a:lumMod val="50000"/>
                  </a:schemeClr>
                </a:solidFill>
              </a:rPr>
              <a:t> (1:16, 18; 2:7).</a:t>
            </a:r>
            <a:endParaRPr lang="en-US" sz="3200" cap="none" dirty="0"/>
          </a:p>
        </p:txBody>
      </p:sp>
    </p:spTree>
    <p:extLst>
      <p:ext uri="{BB962C8B-B14F-4D97-AF65-F5344CB8AC3E}">
        <p14:creationId xmlns:p14="http://schemas.microsoft.com/office/powerpoint/2010/main" val="205983140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24200"/>
            <a:ext cx="6705601" cy="1524000"/>
          </a:xfrm>
        </p:spPr>
        <p:txBody>
          <a:bodyPr>
            <a:noAutofit/>
          </a:bodyPr>
          <a:lstStyle/>
          <a:p>
            <a:pPr lvl="0">
              <a:spcBef>
                <a:spcPts val="0"/>
              </a:spcBef>
            </a:pPr>
            <a:r>
              <a:rPr lang="en-US" sz="3600" b="1" dirty="0" smtClean="0">
                <a:solidFill>
                  <a:prstClr val="white"/>
                </a:solidFill>
                <a:latin typeface="Calibri (Body)"/>
                <a:cs typeface="Calibri (Body)"/>
              </a:rPr>
              <a:t>“The fire of God fell from heaven and burned up the sheep and the servants.”</a:t>
            </a:r>
            <a:endParaRPr lang="en-US" sz="3600" b="1" dirty="0">
              <a:latin typeface="Calibri (Body)"/>
              <a:cs typeface="Calibri (Body)"/>
            </a:endParaRPr>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Job 1:16</a:t>
            </a:r>
          </a:p>
          <a:p>
            <a:endParaRPr lang="en-US" sz="3500" dirty="0"/>
          </a:p>
        </p:txBody>
      </p:sp>
      <p:sp>
        <p:nvSpPr>
          <p:cNvPr id="4" name="TextBox 3"/>
          <p:cNvSpPr txBox="1"/>
          <p:nvPr/>
        </p:nvSpPr>
        <p:spPr>
          <a:xfrm rot="20520000">
            <a:off x="646510" y="773116"/>
            <a:ext cx="3733800" cy="1323439"/>
          </a:xfrm>
          <a:prstGeom prst="rect">
            <a:avLst/>
          </a:prstGeom>
          <a:noFill/>
        </p:spPr>
        <p:txBody>
          <a:bodyPr wrap="square" rtlCol="0">
            <a:spAutoFit/>
          </a:bodyPr>
          <a:lstStyle/>
          <a:p>
            <a:r>
              <a:rPr lang="en-US" sz="4000" dirty="0" smtClean="0">
                <a:solidFill>
                  <a:srgbClr val="FF0000"/>
                </a:solidFill>
                <a:effectLst>
                  <a:outerShdw blurRad="50800" dist="38100" dir="2700000">
                    <a:srgbClr val="000000">
                      <a:alpha val="43000"/>
                    </a:srgbClr>
                  </a:outerShdw>
                </a:effectLst>
                <a:latin typeface="Stencil"/>
                <a:cs typeface="Stencil"/>
              </a:rPr>
              <a:t>The example of JOB</a:t>
            </a:r>
            <a:endParaRPr lang="en-US" sz="4000" dirty="0">
              <a:solidFill>
                <a:srgbClr val="FF0000"/>
              </a:solidFill>
              <a:effectLst>
                <a:outerShdw blurRad="50800" dist="38100" dir="2700000">
                  <a:srgbClr val="000000">
                    <a:alpha val="43000"/>
                  </a:srgbClr>
                </a:outerShdw>
              </a:effectLst>
              <a:latin typeface="Stencil"/>
              <a:cs typeface="Stencil"/>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24200"/>
            <a:ext cx="6705601" cy="1524000"/>
          </a:xfrm>
        </p:spPr>
        <p:txBody>
          <a:bodyPr>
            <a:noAutofit/>
          </a:bodyPr>
          <a:lstStyle/>
          <a:p>
            <a:pPr lvl="0">
              <a:spcBef>
                <a:spcPts val="0"/>
              </a:spcBef>
            </a:pPr>
            <a:r>
              <a:rPr lang="en-US" sz="4400" b="1" dirty="0" smtClean="0">
                <a:solidFill>
                  <a:prstClr val="white"/>
                </a:solidFill>
                <a:latin typeface="Calibri (Body)"/>
                <a:cs typeface="Calibri (Body)"/>
              </a:rPr>
              <a:t>“All that he has is in your power.”</a:t>
            </a:r>
            <a:endParaRPr lang="en-US" sz="4400" b="1" dirty="0">
              <a:latin typeface="Calibri (Body)"/>
              <a:cs typeface="Calibri (Body)"/>
            </a:endParaRPr>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Job 1:12</a:t>
            </a:r>
          </a:p>
          <a:p>
            <a:endParaRPr lang="en-US" sz="3500" dirty="0"/>
          </a:p>
        </p:txBody>
      </p:sp>
      <p:sp>
        <p:nvSpPr>
          <p:cNvPr id="4" name="TextBox 3"/>
          <p:cNvSpPr txBox="1"/>
          <p:nvPr/>
        </p:nvSpPr>
        <p:spPr>
          <a:xfrm rot="20520000">
            <a:off x="646510" y="773116"/>
            <a:ext cx="3733800" cy="1323439"/>
          </a:xfrm>
          <a:prstGeom prst="rect">
            <a:avLst/>
          </a:prstGeom>
          <a:noFill/>
        </p:spPr>
        <p:txBody>
          <a:bodyPr wrap="square" rtlCol="0">
            <a:spAutoFit/>
          </a:bodyPr>
          <a:lstStyle/>
          <a:p>
            <a:r>
              <a:rPr lang="en-US" sz="4000" dirty="0" smtClean="0">
                <a:solidFill>
                  <a:srgbClr val="FF0000"/>
                </a:solidFill>
                <a:effectLst>
                  <a:outerShdw blurRad="50800" dist="38100" dir="2700000">
                    <a:srgbClr val="000000">
                      <a:alpha val="43000"/>
                    </a:srgbClr>
                  </a:outerShdw>
                </a:effectLst>
                <a:latin typeface="Stencil"/>
                <a:cs typeface="Stencil"/>
              </a:rPr>
              <a:t>The example of JOB</a:t>
            </a:r>
            <a:endParaRPr lang="en-US" sz="4000" dirty="0">
              <a:solidFill>
                <a:srgbClr val="FF0000"/>
              </a:solidFill>
              <a:effectLst>
                <a:outerShdw blurRad="50800" dist="38100" dir="2700000">
                  <a:srgbClr val="000000">
                    <a:alpha val="43000"/>
                  </a:srgbClr>
                </a:outerShdw>
              </a:effectLst>
              <a:latin typeface="Stencil"/>
              <a:cs typeface="Stencil"/>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391130"/>
            <a:ext cx="7162800" cy="5093702"/>
          </a:xfrm>
          <a:prstGeom prst="rect">
            <a:avLst/>
          </a:prstGeom>
          <a:noFill/>
        </p:spPr>
        <p:txBody>
          <a:bodyPr wrap="square" rtlCol="0" anchor="ctr">
            <a:spAutoFit/>
          </a:bodyPr>
          <a:lstStyle/>
          <a:p>
            <a:pPr marL="457200" indent="-457200">
              <a:spcAft>
                <a:spcPts val="600"/>
              </a:spcAft>
            </a:pPr>
            <a:r>
              <a:rPr lang="en-US" sz="3000" b="1" dirty="0" smtClean="0">
                <a:solidFill>
                  <a:schemeClr val="bg1">
                    <a:lumMod val="50000"/>
                  </a:schemeClr>
                </a:solidFill>
              </a:rPr>
              <a:t>•  It was </a:t>
            </a:r>
            <a:r>
              <a:rPr lang="en-US" sz="3000" b="1" dirty="0" smtClean="0">
                <a:solidFill>
                  <a:srgbClr val="262626"/>
                </a:solidFill>
              </a:rPr>
              <a:t>Satan</a:t>
            </a:r>
            <a:r>
              <a:rPr lang="en-US" sz="3000" b="1" dirty="0" smtClean="0">
                <a:solidFill>
                  <a:schemeClr val="bg1">
                    <a:lumMod val="50000"/>
                  </a:schemeClr>
                </a:solidFill>
              </a:rPr>
              <a:t> who </a:t>
            </a:r>
            <a:r>
              <a:rPr lang="en-US" sz="3000" b="1" i="1" dirty="0" smtClean="0">
                <a:solidFill>
                  <a:schemeClr val="bg1">
                    <a:lumMod val="50000"/>
                  </a:schemeClr>
                </a:solidFill>
              </a:rPr>
              <a:t>slew </a:t>
            </a:r>
            <a:r>
              <a:rPr lang="en-US" sz="3000" b="1" dirty="0" smtClean="0">
                <a:solidFill>
                  <a:schemeClr val="bg1">
                    <a:lumMod val="50000"/>
                  </a:schemeClr>
                </a:solidFill>
              </a:rPr>
              <a:t>Job!</a:t>
            </a:r>
          </a:p>
          <a:p>
            <a:pPr marL="457200" indent="-457200">
              <a:spcAft>
                <a:spcPts val="600"/>
              </a:spcAft>
            </a:pPr>
            <a:r>
              <a:rPr lang="en-US" sz="3000" b="1" dirty="0" smtClean="0">
                <a:solidFill>
                  <a:schemeClr val="bg1">
                    <a:lumMod val="50000"/>
                  </a:schemeClr>
                </a:solidFill>
              </a:rPr>
              <a:t>•  We must never confuse God’s </a:t>
            </a:r>
            <a:r>
              <a:rPr lang="en-US" sz="3000" b="1" dirty="0" smtClean="0">
                <a:solidFill>
                  <a:srgbClr val="262626"/>
                </a:solidFill>
              </a:rPr>
              <a:t>allowance</a:t>
            </a:r>
            <a:r>
              <a:rPr lang="en-US" sz="3000" b="1" dirty="0" smtClean="0">
                <a:solidFill>
                  <a:schemeClr val="bg1">
                    <a:lumMod val="50000"/>
                  </a:schemeClr>
                </a:solidFill>
              </a:rPr>
              <a:t> of something with His </a:t>
            </a:r>
            <a:r>
              <a:rPr lang="en-US" sz="3000" b="1" dirty="0" smtClean="0">
                <a:solidFill>
                  <a:srgbClr val="262626"/>
                </a:solidFill>
              </a:rPr>
              <a:t>direct action</a:t>
            </a:r>
            <a:r>
              <a:rPr lang="en-US" sz="3000" b="1" dirty="0" smtClean="0">
                <a:solidFill>
                  <a:schemeClr val="bg1">
                    <a:lumMod val="50000"/>
                  </a:schemeClr>
                </a:solidFill>
              </a:rPr>
              <a:t>.</a:t>
            </a:r>
            <a:endParaRPr lang="en-US" sz="3000" b="1" dirty="0" smtClean="0">
              <a:solidFill>
                <a:srgbClr val="262626"/>
              </a:solidFill>
            </a:endParaRPr>
          </a:p>
          <a:p>
            <a:pPr marL="457200" indent="-457200">
              <a:spcAft>
                <a:spcPts val="1800"/>
              </a:spcAft>
            </a:pPr>
            <a:r>
              <a:rPr lang="en-US" sz="3000" b="1" dirty="0" smtClean="0">
                <a:solidFill>
                  <a:schemeClr val="bg1">
                    <a:lumMod val="50000"/>
                  </a:schemeClr>
                </a:solidFill>
              </a:rPr>
              <a:t>•   Even though Job didn’t distinguish God’s allowance from His direct action he didn’t let the </a:t>
            </a:r>
            <a:r>
              <a:rPr lang="en-US" sz="3000" b="1" dirty="0" smtClean="0">
                <a:solidFill>
                  <a:srgbClr val="262626"/>
                </a:solidFill>
              </a:rPr>
              <a:t>sins of others</a:t>
            </a:r>
            <a:r>
              <a:rPr lang="en-US" sz="3000" b="1" dirty="0" smtClean="0">
                <a:solidFill>
                  <a:schemeClr val="bg1">
                    <a:lumMod val="50000"/>
                  </a:schemeClr>
                </a:solidFill>
              </a:rPr>
              <a:t> compromise His trust in God! </a:t>
            </a:r>
          </a:p>
          <a:p>
            <a:pPr marL="2341563" indent="-344488">
              <a:spcAft>
                <a:spcPts val="1800"/>
              </a:spcAft>
            </a:pPr>
            <a:r>
              <a:rPr lang="en-US" sz="3000" b="1" dirty="0" smtClean="0">
                <a:solidFill>
                  <a:schemeClr val="bg1">
                    <a:lumMod val="50000"/>
                  </a:schemeClr>
                </a:solidFill>
              </a:rPr>
              <a:t>•  Job understood that </a:t>
            </a:r>
            <a:r>
              <a:rPr lang="en-US" sz="3000" b="1" dirty="0" smtClean="0">
                <a:solidFill>
                  <a:srgbClr val="262626"/>
                </a:solidFill>
              </a:rPr>
              <a:t>“God is faithful”</a:t>
            </a:r>
            <a:r>
              <a:rPr lang="en-US" sz="3000" b="1" dirty="0" smtClean="0">
                <a:solidFill>
                  <a:schemeClr val="bg1">
                    <a:lumMod val="50000"/>
                  </a:schemeClr>
                </a:solidFill>
              </a:rPr>
              <a:t> (1 Cor. 1:9; 10:13; 2 Cor. 1;18).</a:t>
            </a:r>
          </a:p>
        </p:txBody>
      </p:sp>
      <p:pic>
        <p:nvPicPr>
          <p:cNvPr id="3" name="Picture 2" descr="Trust.jpg"/>
          <p:cNvPicPr>
            <a:picLocks noChangeAspect="1"/>
          </p:cNvPicPr>
          <p:nvPr/>
        </p:nvPicPr>
        <p:blipFill>
          <a:blip r:embed="rId2" cstate="print"/>
          <a:stretch>
            <a:fillRect/>
          </a:stretch>
        </p:blipFill>
        <p:spPr>
          <a:xfrm>
            <a:off x="685800" y="4343400"/>
            <a:ext cx="2937888" cy="2191940"/>
          </a:xfrm>
          <a:prstGeom prst="rect">
            <a:avLst/>
          </a:prstGeom>
          <a:effectLst>
            <a:outerShdw blurRad="50800" dist="101600" dir="2700000">
              <a:srgbClr val="000000">
                <a:alpha val="43000"/>
              </a:srgbClr>
            </a:outerShdw>
          </a:effectLst>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Autofit/>
          </a:bodyPr>
          <a:lstStyle/>
          <a:p>
            <a:pPr lvl="0" algn="ctr">
              <a:lnSpc>
                <a:spcPct val="80000"/>
              </a:lnSpc>
              <a:spcBef>
                <a:spcPts val="0"/>
              </a:spcBef>
            </a:pPr>
            <a:r>
              <a:rPr lang="en-US" sz="5500" cap="none" dirty="0" smtClean="0">
                <a:solidFill>
                  <a:schemeClr val="bg1">
                    <a:lumMod val="50000"/>
                  </a:schemeClr>
                </a:solidFill>
                <a:ea typeface="+mn-ea"/>
                <a:cs typeface="+mn-cs"/>
              </a:rPr>
              <a:t>Choose to </a:t>
            </a:r>
            <a:r>
              <a:rPr lang="en-US" sz="5500" cap="none" dirty="0" smtClean="0">
                <a:ea typeface="+mn-ea"/>
                <a:cs typeface="+mn-cs"/>
              </a:rPr>
              <a:t>forgive </a:t>
            </a:r>
            <a:r>
              <a:rPr lang="en-US" sz="5500" cap="none" dirty="0" smtClean="0">
                <a:solidFill>
                  <a:schemeClr val="bg1">
                    <a:lumMod val="50000"/>
                  </a:schemeClr>
                </a:solidFill>
                <a:ea typeface="+mn-ea"/>
                <a:cs typeface="+mn-cs"/>
              </a:rPr>
              <a:t>God.</a:t>
            </a:r>
            <a:endParaRPr lang="en-US" sz="5500" dirty="0"/>
          </a:p>
        </p:txBody>
      </p:sp>
      <p:sp>
        <p:nvSpPr>
          <p:cNvPr id="6" name="TextBox 5"/>
          <p:cNvSpPr txBox="1"/>
          <p:nvPr/>
        </p:nvSpPr>
        <p:spPr>
          <a:xfrm>
            <a:off x="1143000" y="1557457"/>
            <a:ext cx="1197592" cy="5016758"/>
          </a:xfrm>
          <a:prstGeom prst="rect">
            <a:avLst/>
          </a:prstGeom>
          <a:noFill/>
        </p:spPr>
        <p:txBody>
          <a:bodyPr wrap="square" rtlCol="0">
            <a:spAutoFit/>
            <a:scene3d>
              <a:camera prst="orthographicFront"/>
              <a:lightRig rig="threePt" dir="t"/>
            </a:scene3d>
            <a:sp3d extrusionH="57150">
              <a:bevelT w="38100" h="38100"/>
              <a:bevelB w="38100" h="38100" prst="relaxedInset"/>
            </a:sp3d>
          </a:bodyPr>
          <a:lstStyle/>
          <a:p>
            <a:r>
              <a:rPr lang="en-US" sz="16000" b="1" dirty="0" smtClean="0">
                <a:solidFill>
                  <a:schemeClr val="accent1">
                    <a:lumMod val="75000"/>
                  </a:schemeClr>
                </a:solidFill>
                <a:effectLst>
                  <a:innerShdw dist="25400" dir="3600000">
                    <a:schemeClr val="bg1">
                      <a:lumMod val="95000"/>
                      <a:alpha val="87000"/>
                    </a:schemeClr>
                  </a:innerShdw>
                </a:effectLst>
                <a:cs typeface="Arial" pitchFamily="34" charset="0"/>
              </a:rPr>
              <a:t>4</a:t>
            </a:r>
            <a:endParaRPr lang="en-US" sz="16000" b="1" dirty="0">
              <a:solidFill>
                <a:schemeClr val="accent1">
                  <a:lumMod val="75000"/>
                </a:schemeClr>
              </a:solidFill>
              <a:effectLst>
                <a:innerShdw dist="25400" dir="3600000">
                  <a:schemeClr val="bg1">
                    <a:lumMod val="95000"/>
                    <a:alpha val="87000"/>
                  </a:schemeClr>
                </a:innerShdw>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914400"/>
            <a:ext cx="7162800" cy="4324261"/>
          </a:xfrm>
          <a:prstGeom prst="rect">
            <a:avLst/>
          </a:prstGeom>
          <a:noFill/>
        </p:spPr>
        <p:txBody>
          <a:bodyPr wrap="square" rtlCol="0" anchor="ctr">
            <a:spAutoFit/>
          </a:bodyPr>
          <a:lstStyle/>
          <a:p>
            <a:pPr marL="457200" indent="-457200">
              <a:spcAft>
                <a:spcPts val="1800"/>
              </a:spcAft>
            </a:pPr>
            <a:r>
              <a:rPr lang="en-US" sz="3500" b="1" dirty="0" smtClean="0">
                <a:solidFill>
                  <a:schemeClr val="bg1">
                    <a:lumMod val="50000"/>
                  </a:schemeClr>
                </a:solidFill>
              </a:rPr>
              <a:t>1. Sin by its very definition is the </a:t>
            </a:r>
            <a:r>
              <a:rPr lang="en-US" sz="3500" b="1" dirty="0" smtClean="0"/>
              <a:t>violation of God’s law</a:t>
            </a:r>
            <a:r>
              <a:rPr lang="en-US" sz="3500" b="1" dirty="0" smtClean="0">
                <a:solidFill>
                  <a:schemeClr val="bg1">
                    <a:lumMod val="50000"/>
                  </a:schemeClr>
                </a:solidFill>
              </a:rPr>
              <a:t> (1 John 3:4).</a:t>
            </a:r>
          </a:p>
          <a:p>
            <a:pPr marL="457200" indent="-457200">
              <a:spcAft>
                <a:spcPts val="1800"/>
              </a:spcAft>
            </a:pPr>
            <a:r>
              <a:rPr lang="en-US" sz="3500" b="1" dirty="0" smtClean="0">
                <a:solidFill>
                  <a:schemeClr val="bg1">
                    <a:lumMod val="50000"/>
                  </a:schemeClr>
                </a:solidFill>
              </a:rPr>
              <a:t>2. It is God who defines </a:t>
            </a:r>
            <a:r>
              <a:rPr lang="en-US" sz="3500" b="1" dirty="0" smtClean="0">
                <a:solidFill>
                  <a:srgbClr val="262626"/>
                </a:solidFill>
              </a:rPr>
              <a:t>what’s right</a:t>
            </a:r>
            <a:r>
              <a:rPr lang="en-US" sz="3500" b="1" dirty="0" smtClean="0">
                <a:solidFill>
                  <a:schemeClr val="bg1">
                    <a:lumMod val="50000"/>
                  </a:schemeClr>
                </a:solidFill>
              </a:rPr>
              <a:t> and </a:t>
            </a:r>
            <a:r>
              <a:rPr lang="en-US" sz="3500" b="1" dirty="0" smtClean="0">
                <a:solidFill>
                  <a:srgbClr val="262626"/>
                </a:solidFill>
              </a:rPr>
              <a:t>what’s wrong.</a:t>
            </a:r>
          </a:p>
          <a:p>
            <a:pPr marL="457200" indent="-457200">
              <a:spcAft>
                <a:spcPts val="1800"/>
              </a:spcAft>
            </a:pPr>
            <a:r>
              <a:rPr lang="en-US" sz="3500" b="1" dirty="0" smtClean="0">
                <a:solidFill>
                  <a:schemeClr val="bg1">
                    <a:lumMod val="50000"/>
                  </a:schemeClr>
                </a:solidFill>
              </a:rPr>
              <a:t>3. In an </a:t>
            </a:r>
            <a:r>
              <a:rPr lang="en-US" sz="3500" b="1" dirty="0" smtClean="0">
                <a:solidFill>
                  <a:srgbClr val="262626"/>
                </a:solidFill>
              </a:rPr>
              <a:t>absolute sense</a:t>
            </a:r>
            <a:r>
              <a:rPr lang="en-US" sz="3500" b="1" dirty="0" smtClean="0">
                <a:solidFill>
                  <a:schemeClr val="bg1">
                    <a:lumMod val="50000"/>
                  </a:schemeClr>
                </a:solidFill>
              </a:rPr>
              <a:t> there is never anything God can do for which He needs our forgiveness.</a:t>
            </a:r>
            <a:endParaRPr lang="en-US" sz="3500" dirty="0">
              <a:solidFill>
                <a:srgbClr val="262626"/>
              </a:solidFill>
            </a:endParaRPr>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645096"/>
            <a:ext cx="7162800" cy="4862870"/>
          </a:xfrm>
          <a:prstGeom prst="rect">
            <a:avLst/>
          </a:prstGeom>
          <a:noFill/>
        </p:spPr>
        <p:txBody>
          <a:bodyPr wrap="square" rtlCol="0" anchor="ctr">
            <a:spAutoFit/>
          </a:bodyPr>
          <a:lstStyle/>
          <a:p>
            <a:pPr marL="457200" indent="-457200">
              <a:spcAft>
                <a:spcPts val="1800"/>
              </a:spcAft>
            </a:pPr>
            <a:r>
              <a:rPr lang="en-US" sz="3500" b="1" dirty="0" smtClean="0">
                <a:solidFill>
                  <a:schemeClr val="bg1">
                    <a:lumMod val="50000"/>
                  </a:schemeClr>
                </a:solidFill>
              </a:rPr>
              <a:t>1. The Bible uses a number of different terms that we translate with the English word </a:t>
            </a:r>
            <a:r>
              <a:rPr lang="en-US" sz="3500" b="1" dirty="0" smtClean="0">
                <a:solidFill>
                  <a:srgbClr val="262626"/>
                </a:solidFill>
              </a:rPr>
              <a:t>“forgive.” </a:t>
            </a:r>
          </a:p>
          <a:p>
            <a:pPr marL="457200" indent="-457200">
              <a:spcAft>
                <a:spcPts val="1800"/>
              </a:spcAft>
            </a:pPr>
            <a:r>
              <a:rPr lang="en-US" sz="3500" b="1" dirty="0" smtClean="0">
                <a:solidFill>
                  <a:schemeClr val="bg1">
                    <a:lumMod val="50000"/>
                  </a:schemeClr>
                </a:solidFill>
              </a:rPr>
              <a:t>2. They can apply to forgiveness of violations of Divine Law, but also things that </a:t>
            </a:r>
            <a:r>
              <a:rPr lang="en-US" sz="3500" b="1" dirty="0" smtClean="0">
                <a:solidFill>
                  <a:srgbClr val="262626"/>
                </a:solidFill>
              </a:rPr>
              <a:t>do not involve sin. </a:t>
            </a:r>
          </a:p>
          <a:p>
            <a:pPr marL="457200" indent="-457200">
              <a:spcAft>
                <a:spcPts val="1800"/>
              </a:spcAft>
            </a:pPr>
            <a:r>
              <a:rPr lang="en-US" sz="3500" b="1" dirty="0" smtClean="0">
                <a:solidFill>
                  <a:schemeClr val="bg1">
                    <a:lumMod val="50000"/>
                  </a:schemeClr>
                </a:solidFill>
              </a:rPr>
              <a:t>3. One party</a:t>
            </a:r>
            <a:r>
              <a:rPr lang="en-US" sz="3500" b="1" dirty="0" smtClean="0">
                <a:solidFill>
                  <a:srgbClr val="262626"/>
                </a:solidFill>
              </a:rPr>
              <a:t> releases </a:t>
            </a:r>
            <a:r>
              <a:rPr lang="en-US" sz="3500" b="1" dirty="0" smtClean="0">
                <a:solidFill>
                  <a:schemeClr val="bg1">
                    <a:lumMod val="50000"/>
                  </a:schemeClr>
                </a:solidFill>
              </a:rPr>
              <a:t>another party from something held over them. </a:t>
            </a:r>
            <a:endParaRPr lang="en-US" sz="3500" dirty="0">
              <a:solidFill>
                <a:srgbClr val="262626"/>
              </a:solidFill>
            </a:endParaRPr>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4500" b="1" dirty="0" smtClean="0">
                <a:solidFill>
                  <a:prstClr val="white"/>
                </a:solidFill>
              </a:rPr>
              <a:t>“On me, my lord, on me let this iniquity be!”</a:t>
            </a:r>
            <a:endParaRPr lang="en-US" sz="45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1 Samuel 25:24</a:t>
            </a:r>
          </a:p>
          <a:p>
            <a:endParaRPr lang="en-US" sz="3500" dirty="0"/>
          </a:p>
        </p:txBody>
      </p:sp>
      <p:sp>
        <p:nvSpPr>
          <p:cNvPr id="4" name="TextBox 3"/>
          <p:cNvSpPr txBox="1"/>
          <p:nvPr/>
        </p:nvSpPr>
        <p:spPr>
          <a:xfrm rot="20520000">
            <a:off x="646510" y="773116"/>
            <a:ext cx="3733800" cy="1323439"/>
          </a:xfrm>
          <a:prstGeom prst="rect">
            <a:avLst/>
          </a:prstGeom>
          <a:noFill/>
        </p:spPr>
        <p:txBody>
          <a:bodyPr wrap="square" rtlCol="0">
            <a:spAutoFit/>
          </a:bodyPr>
          <a:lstStyle/>
          <a:p>
            <a:r>
              <a:rPr lang="en-US" sz="4000" dirty="0" smtClean="0">
                <a:solidFill>
                  <a:srgbClr val="FF0000"/>
                </a:solidFill>
                <a:effectLst>
                  <a:outerShdw blurRad="50800" dist="38100" dir="2700000">
                    <a:srgbClr val="000000">
                      <a:alpha val="43000"/>
                    </a:srgbClr>
                  </a:outerShdw>
                </a:effectLst>
                <a:latin typeface="Stencil"/>
                <a:cs typeface="Stencil"/>
              </a:rPr>
              <a:t>The example of Abigail</a:t>
            </a:r>
            <a:endParaRPr lang="en-US" sz="4000" dirty="0">
              <a:solidFill>
                <a:srgbClr val="FF0000"/>
              </a:solidFill>
              <a:effectLst>
                <a:outerShdw blurRad="50800" dist="38100" dir="2700000">
                  <a:srgbClr val="000000">
                    <a:alpha val="43000"/>
                  </a:srgbClr>
                </a:outerShdw>
              </a:effectLst>
              <a:latin typeface="Stencil"/>
              <a:cs typeface="Stenci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4500" b="1" dirty="0" smtClean="0">
                <a:solidFill>
                  <a:prstClr val="white"/>
                </a:solidFill>
              </a:rPr>
              <a:t>“Please forgive the trespass of your maidservant.”</a:t>
            </a:r>
            <a:endParaRPr lang="en-US" sz="45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1 Samuel 25:28</a:t>
            </a:r>
          </a:p>
          <a:p>
            <a:endParaRPr lang="en-US" sz="3500" dirty="0"/>
          </a:p>
        </p:txBody>
      </p:sp>
      <p:sp>
        <p:nvSpPr>
          <p:cNvPr id="4" name="TextBox 3"/>
          <p:cNvSpPr txBox="1"/>
          <p:nvPr/>
        </p:nvSpPr>
        <p:spPr>
          <a:xfrm rot="20520000">
            <a:off x="646510" y="773116"/>
            <a:ext cx="3733800" cy="1323439"/>
          </a:xfrm>
          <a:prstGeom prst="rect">
            <a:avLst/>
          </a:prstGeom>
          <a:noFill/>
        </p:spPr>
        <p:txBody>
          <a:bodyPr wrap="square" rtlCol="0">
            <a:spAutoFit/>
          </a:bodyPr>
          <a:lstStyle/>
          <a:p>
            <a:r>
              <a:rPr lang="en-US" sz="4000" dirty="0" smtClean="0">
                <a:solidFill>
                  <a:srgbClr val="FF0000"/>
                </a:solidFill>
                <a:effectLst>
                  <a:outerShdw blurRad="50800" dist="38100" dir="2700000">
                    <a:srgbClr val="000000">
                      <a:alpha val="43000"/>
                    </a:srgbClr>
                  </a:outerShdw>
                </a:effectLst>
                <a:latin typeface="Stencil"/>
                <a:cs typeface="Stencil"/>
              </a:rPr>
              <a:t>The example </a:t>
            </a:r>
            <a:r>
              <a:rPr lang="en-US" sz="4000" smtClean="0">
                <a:solidFill>
                  <a:srgbClr val="FF0000"/>
                </a:solidFill>
                <a:effectLst>
                  <a:outerShdw blurRad="50800" dist="38100" dir="2700000">
                    <a:srgbClr val="000000">
                      <a:alpha val="43000"/>
                    </a:srgbClr>
                  </a:outerShdw>
                </a:effectLst>
                <a:latin typeface="Stencil"/>
                <a:cs typeface="Stencil"/>
              </a:rPr>
              <a:t>of Abigail</a:t>
            </a:r>
            <a:endParaRPr lang="en-US" sz="4000" dirty="0">
              <a:solidFill>
                <a:srgbClr val="FF0000"/>
              </a:solidFill>
              <a:effectLst>
                <a:outerShdw blurRad="50800" dist="38100" dir="2700000">
                  <a:srgbClr val="000000">
                    <a:alpha val="43000"/>
                  </a:srgbClr>
                </a:outerShdw>
              </a:effectLst>
              <a:latin typeface="Stencil"/>
              <a:cs typeface="Stencil"/>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57200"/>
            <a:ext cx="6477000" cy="4247317"/>
          </a:xfrm>
          <a:prstGeom prst="rect">
            <a:avLst/>
          </a:prstGeom>
          <a:noFill/>
        </p:spPr>
        <p:txBody>
          <a:bodyPr wrap="square" rtlCol="0" anchor="ctr">
            <a:spAutoFit/>
          </a:bodyPr>
          <a:lstStyle/>
          <a:p>
            <a:pPr marL="457200" indent="-457200">
              <a:spcAft>
                <a:spcPts val="1800"/>
              </a:spcAft>
            </a:pPr>
            <a:r>
              <a:rPr lang="en-US" sz="7000" b="1" dirty="0" smtClean="0">
                <a:solidFill>
                  <a:srgbClr val="262626"/>
                </a:solidFill>
              </a:rPr>
              <a:t>FORGIVE</a:t>
            </a:r>
          </a:p>
          <a:p>
            <a:pPr algn="ctr">
              <a:spcAft>
                <a:spcPts val="1800"/>
              </a:spcAft>
            </a:pPr>
            <a:r>
              <a:rPr lang="en-US" sz="3500" b="1" i="1" dirty="0" smtClean="0">
                <a:solidFill>
                  <a:schemeClr val="bg1">
                    <a:lumMod val="50000"/>
                  </a:schemeClr>
                </a:solidFill>
              </a:rPr>
              <a:t>Hebrew Old Testament</a:t>
            </a:r>
          </a:p>
          <a:p>
            <a:pPr algn="ctr">
              <a:spcAft>
                <a:spcPts val="1800"/>
              </a:spcAft>
            </a:pPr>
            <a:r>
              <a:rPr lang="en-US" sz="5000" b="1" i="1" dirty="0" err="1" smtClean="0">
                <a:solidFill>
                  <a:schemeClr val="bg1">
                    <a:lumMod val="50000"/>
                  </a:schemeClr>
                </a:solidFill>
              </a:rPr>
              <a:t>nasa</a:t>
            </a:r>
            <a:r>
              <a:rPr lang="en-US" sz="5000" b="1" i="1" dirty="0" smtClean="0">
                <a:solidFill>
                  <a:schemeClr val="bg1">
                    <a:lumMod val="50000"/>
                  </a:schemeClr>
                </a:solidFill>
              </a:rPr>
              <a:t>’ </a:t>
            </a:r>
            <a:r>
              <a:rPr lang="en-US" sz="5000" b="1" dirty="0" smtClean="0">
                <a:solidFill>
                  <a:schemeClr val="bg1">
                    <a:lumMod val="50000"/>
                  </a:schemeClr>
                </a:solidFill>
              </a:rPr>
              <a:t>(</a:t>
            </a:r>
            <a:r>
              <a:rPr lang="en-US" sz="4200" b="1" dirty="0" err="1" smtClean="0">
                <a:solidFill>
                  <a:schemeClr val="bg1">
                    <a:lumMod val="50000"/>
                  </a:schemeClr>
                </a:solidFill>
                <a:latin typeface="New Jerusalem "/>
                <a:cs typeface="New Jerusalem "/>
              </a:rPr>
              <a:t>ac;n</a:t>
            </a:r>
            <a:r>
              <a:rPr lang="en-US" sz="4200" b="1" dirty="0" smtClean="0">
                <a:solidFill>
                  <a:schemeClr val="bg1">
                    <a:lumMod val="50000"/>
                  </a:schemeClr>
                </a:solidFill>
                <a:latin typeface="New Jerusalem "/>
                <a:cs typeface="New Jerusalem "/>
              </a:rPr>
              <a:t>:</a:t>
            </a:r>
            <a:r>
              <a:rPr lang="en-US" sz="5000" b="1" dirty="0" smtClean="0">
                <a:solidFill>
                  <a:schemeClr val="bg1">
                    <a:lumMod val="50000"/>
                  </a:schemeClr>
                </a:solidFill>
              </a:rPr>
              <a:t>) </a:t>
            </a:r>
          </a:p>
          <a:p>
            <a:pPr algn="ctr">
              <a:spcAft>
                <a:spcPts val="1800"/>
              </a:spcAft>
            </a:pPr>
            <a:r>
              <a:rPr lang="en-US" sz="3500" b="1" dirty="0" smtClean="0">
                <a:solidFill>
                  <a:srgbClr val="262626"/>
                </a:solidFill>
              </a:rPr>
              <a:t>“to lift, bear up, carry, take”</a:t>
            </a:r>
            <a:r>
              <a:rPr lang="en-US" sz="3500" b="1" dirty="0" smtClean="0">
                <a:solidFill>
                  <a:schemeClr val="bg1">
                    <a:lumMod val="50000"/>
                  </a:schemeClr>
                </a:solidFill>
              </a:rPr>
              <a:t> (BDB).</a:t>
            </a:r>
            <a:endParaRPr lang="en-US" sz="3500" dirty="0">
              <a:solidFill>
                <a:srgbClr val="262626"/>
              </a:solidFill>
            </a:endParaRPr>
          </a:p>
        </p:txBody>
      </p:sp>
      <p:sp>
        <p:nvSpPr>
          <p:cNvPr id="4" name="TextBox 3"/>
          <p:cNvSpPr txBox="1"/>
          <p:nvPr/>
        </p:nvSpPr>
        <p:spPr>
          <a:xfrm>
            <a:off x="9716062" y="457699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42" presetClass="entr" presetSubtype="0" fill="hold" grpId="1"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5" grpId="1"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676400"/>
            <a:ext cx="7848600" cy="3477875"/>
          </a:xfrm>
          <a:prstGeom prst="rect">
            <a:avLst/>
          </a:prstGeom>
          <a:noFill/>
        </p:spPr>
        <p:txBody>
          <a:bodyPr wrap="square" rtlCol="0">
            <a:spAutoFit/>
          </a:bodyPr>
          <a:lstStyle/>
          <a:p>
            <a:pPr marL="395288" indent="-395288">
              <a:spcAft>
                <a:spcPts val="1200"/>
              </a:spcAft>
              <a:buFont typeface="Arial"/>
              <a:buChar char="•"/>
            </a:pPr>
            <a:r>
              <a:rPr lang="en-US" sz="3500" b="1" dirty="0" smtClean="0">
                <a:solidFill>
                  <a:prstClr val="black">
                    <a:lumMod val="50000"/>
                    <a:lumOff val="50000"/>
                  </a:prstClr>
                </a:solidFill>
              </a:rPr>
              <a:t>She had done nothing wrong but she called upon David, </a:t>
            </a:r>
            <a:r>
              <a:rPr lang="en-US" sz="3500" b="1" dirty="0" smtClean="0"/>
              <a:t>to bear</a:t>
            </a:r>
            <a:r>
              <a:rPr lang="en-US" sz="3500" b="1" dirty="0" smtClean="0">
                <a:solidFill>
                  <a:prstClr val="black">
                    <a:lumMod val="50000"/>
                    <a:lumOff val="50000"/>
                  </a:prstClr>
                </a:solidFill>
              </a:rPr>
              <a:t> the insult of her husband (which she sought to take upon herself).</a:t>
            </a:r>
          </a:p>
          <a:p>
            <a:pPr marL="395288" indent="-395288">
              <a:buFont typeface="Arial"/>
              <a:buChar char="•"/>
            </a:pPr>
            <a:r>
              <a:rPr lang="en-US" sz="3500" b="1" dirty="0" smtClean="0">
                <a:solidFill>
                  <a:prstClr val="black">
                    <a:lumMod val="50000"/>
                    <a:lumOff val="50000"/>
                  </a:prstClr>
                </a:solidFill>
              </a:rPr>
              <a:t>She asked him to just </a:t>
            </a:r>
            <a:r>
              <a:rPr lang="en-US" sz="3500" b="1" dirty="0" smtClean="0">
                <a:solidFill>
                  <a:srgbClr val="262626"/>
                </a:solidFill>
              </a:rPr>
              <a:t>“take it”</a:t>
            </a:r>
            <a:r>
              <a:rPr lang="en-US" sz="3500" b="1" dirty="0" smtClean="0">
                <a:solidFill>
                  <a:prstClr val="black">
                    <a:lumMod val="50000"/>
                    <a:lumOff val="50000"/>
                  </a:prstClr>
                </a:solidFill>
              </a:rPr>
              <a:t> without revenge.</a:t>
            </a:r>
            <a:endParaRPr lang="en-US" sz="3500" b="1" dirty="0"/>
          </a:p>
        </p:txBody>
      </p:sp>
    </p:spTree>
    <p:extLst>
      <p:ext uri="{BB962C8B-B14F-4D97-AF65-F5344CB8AC3E}">
        <p14:creationId xmlns:p14="http://schemas.microsoft.com/office/powerpoint/2010/main" val="205983140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56457"/>
            <a:ext cx="6477000" cy="3708708"/>
          </a:xfrm>
          <a:prstGeom prst="rect">
            <a:avLst/>
          </a:prstGeom>
          <a:noFill/>
        </p:spPr>
        <p:txBody>
          <a:bodyPr wrap="square" rtlCol="0" anchor="ctr">
            <a:spAutoFit/>
          </a:bodyPr>
          <a:lstStyle/>
          <a:p>
            <a:pPr marL="457200" indent="-457200">
              <a:spcAft>
                <a:spcPts val="1800"/>
              </a:spcAft>
            </a:pPr>
            <a:r>
              <a:rPr lang="en-US" sz="7000" b="1" dirty="0" smtClean="0">
                <a:solidFill>
                  <a:srgbClr val="262626"/>
                </a:solidFill>
              </a:rPr>
              <a:t>FORGIVE</a:t>
            </a:r>
          </a:p>
          <a:p>
            <a:pPr algn="ctr">
              <a:spcAft>
                <a:spcPts val="1800"/>
              </a:spcAft>
            </a:pPr>
            <a:r>
              <a:rPr lang="en-US" sz="3500" b="1" i="1" dirty="0" smtClean="0">
                <a:solidFill>
                  <a:schemeClr val="bg1">
                    <a:lumMod val="50000"/>
                  </a:schemeClr>
                </a:solidFill>
              </a:rPr>
              <a:t>Greek New Testament</a:t>
            </a:r>
          </a:p>
          <a:p>
            <a:pPr algn="ctr">
              <a:spcAft>
                <a:spcPts val="1800"/>
              </a:spcAft>
            </a:pPr>
            <a:r>
              <a:rPr lang="en-US" sz="5000" b="1" i="1" dirty="0" err="1" smtClean="0">
                <a:solidFill>
                  <a:schemeClr val="bg1">
                    <a:lumMod val="50000"/>
                  </a:schemeClr>
                </a:solidFill>
              </a:rPr>
              <a:t>aphiemi</a:t>
            </a:r>
            <a:r>
              <a:rPr lang="en-US" sz="5000" b="1" dirty="0" smtClean="0">
                <a:solidFill>
                  <a:schemeClr val="bg1">
                    <a:lumMod val="50000"/>
                  </a:schemeClr>
                </a:solidFill>
              </a:rPr>
              <a:t> (</a:t>
            </a:r>
            <a:r>
              <a:rPr lang="en-US" sz="5000" b="1" dirty="0" err="1" smtClean="0">
                <a:solidFill>
                  <a:schemeClr val="bg1">
                    <a:lumMod val="50000"/>
                  </a:schemeClr>
                </a:solidFill>
                <a:latin typeface="New Athena Unicode"/>
                <a:cs typeface="New Athena Unicode"/>
              </a:rPr>
              <a:t>ἀϕίημι</a:t>
            </a:r>
            <a:r>
              <a:rPr lang="en-US" sz="5000" b="1" dirty="0" smtClean="0">
                <a:solidFill>
                  <a:schemeClr val="bg1">
                    <a:lumMod val="50000"/>
                  </a:schemeClr>
                </a:solidFill>
              </a:rPr>
              <a:t>) </a:t>
            </a:r>
          </a:p>
          <a:p>
            <a:pPr algn="ctr">
              <a:spcAft>
                <a:spcPts val="1800"/>
              </a:spcAft>
            </a:pPr>
            <a:r>
              <a:rPr lang="en-US" sz="3500" b="1" dirty="0" smtClean="0">
                <a:solidFill>
                  <a:srgbClr val="262626"/>
                </a:solidFill>
              </a:rPr>
              <a:t>“to send away”</a:t>
            </a:r>
            <a:r>
              <a:rPr lang="en-US" sz="3500" b="1" dirty="0" smtClean="0">
                <a:solidFill>
                  <a:schemeClr val="bg1">
                    <a:lumMod val="50000"/>
                  </a:schemeClr>
                </a:solidFill>
              </a:rPr>
              <a:t> (Thayer).</a:t>
            </a:r>
            <a:endParaRPr lang="en-US" sz="3500" dirty="0">
              <a:solidFill>
                <a:srgbClr val="262626"/>
              </a:solidFill>
            </a:endParaRPr>
          </a:p>
        </p:txBody>
      </p:sp>
      <p:sp>
        <p:nvSpPr>
          <p:cNvPr id="4" name="TextBox 3"/>
          <p:cNvSpPr txBox="1"/>
          <p:nvPr/>
        </p:nvSpPr>
        <p:spPr>
          <a:xfrm>
            <a:off x="9716062" y="457699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42" presetClass="entr" presetSubtype="0" fill="hold" grpId="1"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5" grpId="1"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575847"/>
            <a:ext cx="7162800" cy="5001369"/>
          </a:xfrm>
          <a:prstGeom prst="rect">
            <a:avLst/>
          </a:prstGeom>
          <a:noFill/>
        </p:spPr>
        <p:txBody>
          <a:bodyPr wrap="square" rtlCol="0" anchor="ctr">
            <a:spAutoFit/>
          </a:bodyPr>
          <a:lstStyle/>
          <a:p>
            <a:pPr marL="342900" indent="-342900">
              <a:spcAft>
                <a:spcPts val="1800"/>
              </a:spcAft>
            </a:pPr>
            <a:r>
              <a:rPr lang="en-US" sz="2800" b="1" dirty="0" smtClean="0">
                <a:solidFill>
                  <a:schemeClr val="bg1">
                    <a:lumMod val="50000"/>
                  </a:schemeClr>
                </a:solidFill>
              </a:rPr>
              <a:t>1.</a:t>
            </a:r>
            <a:r>
              <a:rPr lang="en-US" sz="2900" b="1" dirty="0" smtClean="0">
                <a:solidFill>
                  <a:schemeClr val="bg1">
                    <a:lumMod val="50000"/>
                  </a:schemeClr>
                </a:solidFill>
              </a:rPr>
              <a:t> The parable of the unmerciful servant, the king </a:t>
            </a:r>
            <a:r>
              <a:rPr lang="en-US" sz="2900" b="1" dirty="0" smtClean="0">
                <a:solidFill>
                  <a:srgbClr val="262626"/>
                </a:solidFill>
              </a:rPr>
              <a:t>“made him free of the debt”</a:t>
            </a:r>
            <a:r>
              <a:rPr lang="en-US" sz="2900" b="1" dirty="0" smtClean="0">
                <a:solidFill>
                  <a:schemeClr val="bg1">
                    <a:lumMod val="50000"/>
                  </a:schemeClr>
                </a:solidFill>
              </a:rPr>
              <a:t> (Matt. 18:27, BBE). </a:t>
            </a:r>
            <a:endParaRPr lang="en-US" sz="2900" b="1" dirty="0" smtClean="0">
              <a:solidFill>
                <a:srgbClr val="262626"/>
              </a:solidFill>
            </a:endParaRPr>
          </a:p>
          <a:p>
            <a:pPr marL="342900" indent="-342900">
              <a:spcAft>
                <a:spcPts val="1800"/>
              </a:spcAft>
            </a:pPr>
            <a:r>
              <a:rPr lang="en-US" sz="2900" b="1" dirty="0" smtClean="0">
                <a:solidFill>
                  <a:schemeClr val="bg1">
                    <a:lumMod val="50000"/>
                  </a:schemeClr>
                </a:solidFill>
              </a:rPr>
              <a:t>2. Positively: the apostles </a:t>
            </a:r>
            <a:r>
              <a:rPr lang="en-US" sz="2900" b="1" dirty="0" smtClean="0">
                <a:solidFill>
                  <a:srgbClr val="262626"/>
                </a:solidFill>
              </a:rPr>
              <a:t>“left all”</a:t>
            </a:r>
            <a:r>
              <a:rPr lang="en-US" sz="2900" b="1" dirty="0" smtClean="0">
                <a:solidFill>
                  <a:schemeClr val="bg1">
                    <a:lumMod val="50000"/>
                  </a:schemeClr>
                </a:solidFill>
              </a:rPr>
              <a:t> to follow Jesus (Mark 10:28); fever </a:t>
            </a:r>
            <a:r>
              <a:rPr lang="en-US" sz="2900" b="1" dirty="0" smtClean="0">
                <a:solidFill>
                  <a:srgbClr val="262626"/>
                </a:solidFill>
              </a:rPr>
              <a:t>left</a:t>
            </a:r>
            <a:r>
              <a:rPr lang="en-US" sz="2900" b="1" dirty="0" smtClean="0">
                <a:solidFill>
                  <a:schemeClr val="bg1">
                    <a:lumMod val="50000"/>
                  </a:schemeClr>
                </a:solidFill>
              </a:rPr>
              <a:t> the nobleman’s son when Jesus healed him (John 4:52). </a:t>
            </a:r>
            <a:endParaRPr lang="en-US" sz="2900" b="1" dirty="0" smtClean="0">
              <a:solidFill>
                <a:srgbClr val="262626"/>
              </a:solidFill>
            </a:endParaRPr>
          </a:p>
          <a:p>
            <a:pPr marL="342900" indent="-342900">
              <a:spcAft>
                <a:spcPts val="1800"/>
              </a:spcAft>
            </a:pPr>
            <a:r>
              <a:rPr lang="en-US" sz="2900" b="1" dirty="0" smtClean="0">
                <a:solidFill>
                  <a:schemeClr val="bg1">
                    <a:lumMod val="50000"/>
                  </a:schemeClr>
                </a:solidFill>
              </a:rPr>
              <a:t>3. Negatively: The Pharisees </a:t>
            </a:r>
            <a:r>
              <a:rPr lang="en-US" sz="2900" b="1" dirty="0" smtClean="0">
                <a:solidFill>
                  <a:srgbClr val="262626"/>
                </a:solidFill>
              </a:rPr>
              <a:t>“laying aside”</a:t>
            </a:r>
            <a:r>
              <a:rPr lang="en-US" sz="2900" b="1" dirty="0" smtClean="0">
                <a:solidFill>
                  <a:schemeClr val="bg1">
                    <a:lumMod val="50000"/>
                  </a:schemeClr>
                </a:solidFill>
              </a:rPr>
              <a:t> the commandme</a:t>
            </a:r>
            <a:r>
              <a:rPr lang="en-US" sz="2800" b="1" dirty="0" smtClean="0">
                <a:solidFill>
                  <a:schemeClr val="bg1">
                    <a:lumMod val="50000"/>
                  </a:schemeClr>
                </a:solidFill>
              </a:rPr>
              <a:t>nts of God (Mark 7:8) or Ephesians</a:t>
            </a:r>
            <a:r>
              <a:rPr lang="en-US" sz="2800" b="1" dirty="0" smtClean="0">
                <a:solidFill>
                  <a:srgbClr val="262626"/>
                </a:solidFill>
              </a:rPr>
              <a:t> “left” </a:t>
            </a:r>
            <a:r>
              <a:rPr lang="en-US" sz="2800" b="1" dirty="0" smtClean="0">
                <a:solidFill>
                  <a:schemeClr val="bg1">
                    <a:lumMod val="50000"/>
                  </a:schemeClr>
                </a:solidFill>
              </a:rPr>
              <a:t>their “first love” (Rev.  2:4).  </a:t>
            </a:r>
            <a:endParaRPr lang="en-US" sz="2800" dirty="0">
              <a:solidFill>
                <a:srgbClr val="262626"/>
              </a:solidFill>
            </a:endParaRPr>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2800" b="1" dirty="0" smtClean="0">
                <a:solidFill>
                  <a:prstClr val="white"/>
                </a:solidFill>
              </a:rPr>
              <a:t>“The prayer of faith will save the sick, and the Lord will raise him up. And if he has committed sins, he will be forgiven (</a:t>
            </a:r>
            <a:r>
              <a:rPr lang="en-US" sz="2800" b="1" dirty="0" err="1" smtClean="0">
                <a:solidFill>
                  <a:prstClr val="white"/>
                </a:solidFill>
                <a:latin typeface="New Athena Unicode"/>
                <a:cs typeface="New Athena Unicode"/>
              </a:rPr>
              <a:t>ἀϕίημ</a:t>
            </a:r>
            <a:r>
              <a:rPr lang="en-US" sz="2800" b="1" dirty="0" err="1" smtClean="0">
                <a:solidFill>
                  <a:prstClr val="white"/>
                </a:solidFill>
              </a:rPr>
              <a:t>ι</a:t>
            </a:r>
            <a:r>
              <a:rPr lang="en-US" sz="2800" b="1" dirty="0" smtClean="0">
                <a:solidFill>
                  <a:prstClr val="white"/>
                </a:solidFill>
              </a:rPr>
              <a:t>).”</a:t>
            </a:r>
            <a:endParaRPr lang="en-US" sz="28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James 5:15</a:t>
            </a:r>
          </a:p>
          <a:p>
            <a:endParaRPr lang="en-US" sz="3500" dirty="0"/>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3000" b="1" dirty="0" smtClean="0">
                <a:solidFill>
                  <a:prstClr val="white"/>
                </a:solidFill>
              </a:rPr>
              <a:t>“If we confess our sins, He is faithful and just to forgive  (</a:t>
            </a:r>
            <a:r>
              <a:rPr lang="en-US" sz="3000" b="1" dirty="0" err="1" smtClean="0">
                <a:solidFill>
                  <a:prstClr val="white"/>
                </a:solidFill>
                <a:latin typeface="New Athena Unicode"/>
                <a:cs typeface="New Athena Unicode"/>
              </a:rPr>
              <a:t>ἀϕίημ</a:t>
            </a:r>
            <a:r>
              <a:rPr lang="en-US" sz="3000" b="1" dirty="0" err="1" smtClean="0">
                <a:solidFill>
                  <a:prstClr val="white"/>
                </a:solidFill>
              </a:rPr>
              <a:t>ι</a:t>
            </a:r>
            <a:r>
              <a:rPr lang="en-US" sz="3000" b="1" dirty="0" smtClean="0">
                <a:solidFill>
                  <a:prstClr val="white"/>
                </a:solidFill>
              </a:rPr>
              <a:t>) us our sins and to cleanse us from all unrighteousness.”</a:t>
            </a:r>
            <a:endParaRPr lang="en-US" sz="30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1 John 1:9</a:t>
            </a:r>
          </a:p>
          <a:p>
            <a:endParaRPr lang="en-US" sz="3500" dirty="0"/>
          </a:p>
        </p:txBody>
      </p:sp>
      <p:sp>
        <p:nvSpPr>
          <p:cNvPr id="4" name="TextBox 3"/>
          <p:cNvSpPr txBox="1"/>
          <p:nvPr/>
        </p:nvSpPr>
        <p:spPr>
          <a:xfrm rot="20520000">
            <a:off x="646510" y="465340"/>
            <a:ext cx="3733800" cy="1938992"/>
          </a:xfrm>
          <a:prstGeom prst="rect">
            <a:avLst/>
          </a:prstGeom>
          <a:noFill/>
        </p:spPr>
        <p:txBody>
          <a:bodyPr wrap="square" rtlCol="0">
            <a:spAutoFit/>
          </a:bodyPr>
          <a:lstStyle/>
          <a:p>
            <a:r>
              <a:rPr lang="en-US" sz="4000" dirty="0" smtClean="0">
                <a:solidFill>
                  <a:srgbClr val="FF0000"/>
                </a:solidFill>
                <a:effectLst>
                  <a:outerShdw blurRad="50800" dist="38100" dir="2700000">
                    <a:srgbClr val="000000">
                      <a:alpha val="43000"/>
                    </a:srgbClr>
                  </a:outerShdw>
                </a:effectLst>
                <a:latin typeface="Stencil"/>
                <a:cs typeface="Stencil"/>
              </a:rPr>
              <a:t>HE DISMISSES THEM—Sends them Away!</a:t>
            </a:r>
            <a:endParaRPr lang="en-US" sz="4000" dirty="0">
              <a:solidFill>
                <a:srgbClr val="FF0000"/>
              </a:solidFill>
              <a:effectLst>
                <a:outerShdw blurRad="50800" dist="38100" dir="2700000">
                  <a:srgbClr val="000000">
                    <a:alpha val="43000"/>
                  </a:srgbClr>
                </a:outerShdw>
              </a:effectLst>
              <a:latin typeface="Stencil"/>
              <a:cs typeface="Stenci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3800" b="1" dirty="0" smtClean="0">
                <a:solidFill>
                  <a:prstClr val="white"/>
                </a:solidFill>
              </a:rPr>
              <a:t>“Forgive us our debts, as we forgive our debtors.”</a:t>
            </a:r>
            <a:endParaRPr lang="en-US" sz="38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Matthew 6:12</a:t>
            </a:r>
          </a:p>
          <a:p>
            <a:endParaRPr lang="en-US" sz="3500" dirty="0"/>
          </a:p>
        </p:txBody>
      </p:sp>
      <p:sp>
        <p:nvSpPr>
          <p:cNvPr id="4" name="TextBox 3"/>
          <p:cNvSpPr txBox="1"/>
          <p:nvPr/>
        </p:nvSpPr>
        <p:spPr>
          <a:xfrm rot="20520000">
            <a:off x="646510" y="773117"/>
            <a:ext cx="3733800" cy="1323439"/>
          </a:xfrm>
          <a:prstGeom prst="rect">
            <a:avLst/>
          </a:prstGeom>
          <a:noFill/>
        </p:spPr>
        <p:txBody>
          <a:bodyPr wrap="square" rtlCol="0">
            <a:spAutoFit/>
          </a:bodyPr>
          <a:lstStyle/>
          <a:p>
            <a:r>
              <a:rPr lang="en-US" sz="4000" dirty="0" smtClean="0">
                <a:solidFill>
                  <a:srgbClr val="FF0000"/>
                </a:solidFill>
                <a:effectLst>
                  <a:outerShdw blurRad="50800" dist="38100" dir="2700000">
                    <a:srgbClr val="000000">
                      <a:alpha val="43000"/>
                    </a:srgbClr>
                  </a:outerShdw>
                </a:effectLst>
                <a:latin typeface="Stencil"/>
                <a:cs typeface="Stencil"/>
              </a:rPr>
              <a:t>We must Let it go!</a:t>
            </a:r>
            <a:endParaRPr lang="en-US" sz="4000" dirty="0">
              <a:solidFill>
                <a:srgbClr val="FF0000"/>
              </a:solidFill>
              <a:effectLst>
                <a:outerShdw blurRad="50800" dist="38100" dir="2700000">
                  <a:srgbClr val="000000">
                    <a:alpha val="43000"/>
                  </a:srgbClr>
                </a:outerShdw>
              </a:effectLst>
              <a:latin typeface="Stencil"/>
              <a:cs typeface="Stenci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rmAutofit/>
          </a:bodyPr>
          <a:lstStyle/>
          <a:p>
            <a:pPr lvl="0">
              <a:spcBef>
                <a:spcPts val="0"/>
              </a:spcBef>
            </a:pPr>
            <a:r>
              <a:rPr lang="en-US" sz="3000" b="1" dirty="0" smtClean="0">
                <a:solidFill>
                  <a:prstClr val="white"/>
                </a:solidFill>
              </a:rPr>
              <a:t>“His work is perfect; for all His ways are justice, a God of truth and without injustice; righteous and upright is He.”</a:t>
            </a:r>
            <a:endParaRPr lang="en-US" sz="30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Deuteronomy 32:4</a:t>
            </a:r>
          </a:p>
          <a:p>
            <a:endParaRPr lang="en-US" sz="3500"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fontScale="90000"/>
          </a:bodyPr>
          <a:lstStyle/>
          <a:p>
            <a:pPr algn="l"/>
            <a:r>
              <a:rPr lang="en-US" sz="2400" b="0" i="1" dirty="0" smtClean="0">
                <a:solidFill>
                  <a:srgbClr val="262626"/>
                </a:solidFill>
              </a:rPr>
              <a:t/>
            </a:r>
            <a:br>
              <a:rPr lang="en-US" sz="2400" b="0" i="1" dirty="0" smtClean="0">
                <a:solidFill>
                  <a:srgbClr val="262626"/>
                </a:solidFill>
              </a:rPr>
            </a:br>
            <a:r>
              <a:rPr lang="en-US" sz="5600" b="0" i="1" dirty="0" smtClean="0">
                <a:solidFill>
                  <a:prstClr val="white"/>
                </a:solidFill>
              </a:rPr>
              <a:t>Can We Forgive God?</a:t>
            </a:r>
            <a:endParaRPr lang="en-US" sz="5600" b="0" i="1" dirty="0"/>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914400"/>
            <a:ext cx="7162800" cy="4324261"/>
          </a:xfrm>
          <a:prstGeom prst="rect">
            <a:avLst/>
          </a:prstGeom>
          <a:noFill/>
        </p:spPr>
        <p:txBody>
          <a:bodyPr wrap="square" rtlCol="0" anchor="ctr">
            <a:spAutoFit/>
          </a:bodyPr>
          <a:lstStyle/>
          <a:p>
            <a:pPr marL="457200" indent="-457200">
              <a:spcAft>
                <a:spcPts val="1800"/>
              </a:spcAft>
              <a:buFont typeface="Arial"/>
              <a:buChar char="•"/>
            </a:pPr>
            <a:r>
              <a:rPr lang="en-US" sz="3500" b="1" dirty="0" smtClean="0">
                <a:solidFill>
                  <a:schemeClr val="bg1">
                    <a:lumMod val="50000"/>
                  </a:schemeClr>
                </a:solidFill>
              </a:rPr>
              <a:t>I am not saying that God has ever </a:t>
            </a:r>
            <a:r>
              <a:rPr lang="en-US" sz="3500" b="1" dirty="0" smtClean="0">
                <a:solidFill>
                  <a:srgbClr val="262626"/>
                </a:solidFill>
              </a:rPr>
              <a:t>truly </a:t>
            </a:r>
            <a:r>
              <a:rPr lang="en-US" sz="3500" b="1" dirty="0" smtClean="0">
                <a:solidFill>
                  <a:schemeClr val="bg1">
                    <a:lumMod val="50000"/>
                  </a:schemeClr>
                </a:solidFill>
              </a:rPr>
              <a:t>wronged us.</a:t>
            </a:r>
          </a:p>
          <a:p>
            <a:pPr marL="457200" indent="-457200">
              <a:spcAft>
                <a:spcPts val="1800"/>
              </a:spcAft>
              <a:buFont typeface="Arial"/>
              <a:buChar char="•"/>
            </a:pPr>
            <a:r>
              <a:rPr lang="en-US" sz="3500" b="1" dirty="0" smtClean="0">
                <a:solidFill>
                  <a:schemeClr val="bg1">
                    <a:lumMod val="50000"/>
                  </a:schemeClr>
                </a:solidFill>
              </a:rPr>
              <a:t>I am talking about our own </a:t>
            </a:r>
            <a:r>
              <a:rPr lang="en-US" sz="3500" b="1" dirty="0" smtClean="0">
                <a:solidFill>
                  <a:srgbClr val="262626"/>
                </a:solidFill>
              </a:rPr>
              <a:t>difficulty to understand</a:t>
            </a:r>
            <a:r>
              <a:rPr lang="en-US" sz="3500" b="1" dirty="0" smtClean="0">
                <a:solidFill>
                  <a:schemeClr val="bg1">
                    <a:lumMod val="50000"/>
                  </a:schemeClr>
                </a:solidFill>
              </a:rPr>
              <a:t> things about God that trouble us.  </a:t>
            </a:r>
          </a:p>
          <a:p>
            <a:pPr marL="2173288" indent="-457200">
              <a:spcAft>
                <a:spcPts val="1800"/>
              </a:spcAft>
              <a:buFont typeface="Arial"/>
              <a:buChar char="•"/>
            </a:pPr>
            <a:r>
              <a:rPr lang="en-US" sz="3500" b="1" dirty="0" smtClean="0">
                <a:solidFill>
                  <a:schemeClr val="bg1">
                    <a:lumMod val="50000"/>
                  </a:schemeClr>
                </a:solidFill>
              </a:rPr>
              <a:t>The best choice is to </a:t>
            </a:r>
            <a:r>
              <a:rPr lang="en-US" sz="3500" b="1" dirty="0" smtClean="0">
                <a:solidFill>
                  <a:srgbClr val="262626"/>
                </a:solidFill>
              </a:rPr>
              <a:t>let it go</a:t>
            </a:r>
            <a:r>
              <a:rPr lang="en-US" sz="3500" b="1" dirty="0" smtClean="0">
                <a:solidFill>
                  <a:schemeClr val="bg1">
                    <a:lumMod val="50000"/>
                  </a:schemeClr>
                </a:solidFill>
              </a:rPr>
              <a:t>— this is </a:t>
            </a:r>
            <a:r>
              <a:rPr lang="en-US" sz="3500" b="1" dirty="0" smtClean="0">
                <a:solidFill>
                  <a:srgbClr val="262626"/>
                </a:solidFill>
              </a:rPr>
              <a:t>forgiveness.</a:t>
            </a:r>
            <a:endParaRPr lang="en-US" sz="3500" dirty="0">
              <a:solidFill>
                <a:srgbClr val="262626"/>
              </a:solidFill>
            </a:endParaRPr>
          </a:p>
        </p:txBody>
      </p:sp>
      <p:pic>
        <p:nvPicPr>
          <p:cNvPr id="3" name="Picture 2" descr="CanIForgiveGod3.jpg"/>
          <p:cNvPicPr>
            <a:picLocks noChangeAspect="1"/>
          </p:cNvPicPr>
          <p:nvPr/>
        </p:nvPicPr>
        <p:blipFill>
          <a:blip r:embed="rId2"/>
          <a:stretch>
            <a:fillRect/>
          </a:stretch>
        </p:blipFill>
        <p:spPr>
          <a:xfrm>
            <a:off x="533400" y="4191000"/>
            <a:ext cx="2768600" cy="2076450"/>
          </a:xfrm>
          <a:prstGeom prst="rect">
            <a:avLst/>
          </a:prstGeom>
          <a:effectLst>
            <a:outerShdw blurRad="50800" dist="63500" dir="2700000">
              <a:srgbClr val="000000">
                <a:alpha val="43000"/>
              </a:srgbClr>
            </a:outerShdw>
          </a:effectLst>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533400"/>
            <a:ext cx="7162800" cy="3554819"/>
          </a:xfrm>
          <a:prstGeom prst="rect">
            <a:avLst/>
          </a:prstGeom>
          <a:noFill/>
        </p:spPr>
        <p:txBody>
          <a:bodyPr wrap="square" rtlCol="0" anchor="ctr">
            <a:spAutoFit/>
          </a:bodyPr>
          <a:lstStyle/>
          <a:p>
            <a:pPr marL="457200" indent="-457200">
              <a:spcAft>
                <a:spcPts val="1800"/>
              </a:spcAft>
            </a:pPr>
            <a:r>
              <a:rPr lang="en-US" sz="7000" b="1" dirty="0" smtClean="0">
                <a:solidFill>
                  <a:srgbClr val="262626"/>
                </a:solidFill>
              </a:rPr>
              <a:t>FORGIVE</a:t>
            </a:r>
          </a:p>
          <a:p>
            <a:pPr>
              <a:spcAft>
                <a:spcPts val="1800"/>
              </a:spcAft>
            </a:pPr>
            <a:r>
              <a:rPr lang="en-US" sz="3500" b="1" dirty="0" smtClean="0">
                <a:solidFill>
                  <a:schemeClr val="bg1">
                    <a:lumMod val="50000"/>
                  </a:schemeClr>
                </a:solidFill>
              </a:rPr>
              <a:t>“</a:t>
            </a:r>
            <a:r>
              <a:rPr lang="en-US" sz="3500" b="1" dirty="0" smtClean="0">
                <a:solidFill>
                  <a:srgbClr val="262626"/>
                </a:solidFill>
              </a:rPr>
              <a:t>Stop feeling angry</a:t>
            </a:r>
            <a:r>
              <a:rPr lang="en-US" sz="3500" b="1" dirty="0" smtClean="0">
                <a:solidFill>
                  <a:schemeClr val="bg1">
                    <a:lumMod val="50000"/>
                  </a:schemeClr>
                </a:solidFill>
              </a:rPr>
              <a:t> or </a:t>
            </a:r>
            <a:r>
              <a:rPr lang="en-US" sz="3500" b="1" dirty="0" smtClean="0">
                <a:solidFill>
                  <a:srgbClr val="262626"/>
                </a:solidFill>
              </a:rPr>
              <a:t>resentful</a:t>
            </a:r>
            <a:r>
              <a:rPr lang="en-US" sz="3500" b="1" dirty="0" smtClean="0">
                <a:solidFill>
                  <a:schemeClr val="bg1">
                    <a:lumMod val="50000"/>
                  </a:schemeClr>
                </a:solidFill>
              </a:rPr>
              <a:t> toward (someone) for an offense, flaw, or mistake” (</a:t>
            </a:r>
            <a:r>
              <a:rPr lang="en-US" sz="3500" b="1" i="1" dirty="0" smtClean="0">
                <a:solidFill>
                  <a:schemeClr val="bg1">
                    <a:lumMod val="50000"/>
                  </a:schemeClr>
                </a:solidFill>
              </a:rPr>
              <a:t>New Oxford American Dictionary)</a:t>
            </a:r>
            <a:endParaRPr lang="en-US" sz="3500" dirty="0">
              <a:solidFill>
                <a:srgbClr val="262626"/>
              </a:solidFill>
            </a:endParaRPr>
          </a:p>
        </p:txBody>
      </p:sp>
      <p:pic>
        <p:nvPicPr>
          <p:cNvPr id="3" name="Picture 2" descr="NewOxfordAmericanDictionary.jpg"/>
          <p:cNvPicPr>
            <a:picLocks noChangeAspect="1"/>
          </p:cNvPicPr>
          <p:nvPr/>
        </p:nvPicPr>
        <p:blipFill>
          <a:blip r:embed="rId2"/>
          <a:stretch>
            <a:fillRect/>
          </a:stretch>
        </p:blipFill>
        <p:spPr>
          <a:xfrm>
            <a:off x="5257800" y="4343400"/>
            <a:ext cx="2133600" cy="2133600"/>
          </a:xfrm>
          <a:prstGeom prst="roundRect">
            <a:avLst/>
          </a:prstGeom>
          <a:effectLst>
            <a:outerShdw blurRad="50800" dist="114300" dir="2700000" algn="tl" rotWithShape="0">
              <a:srgbClr val="000000">
                <a:alpha val="43000"/>
              </a:srgbClr>
            </a:outerShdw>
          </a:effectLst>
          <a:scene3d>
            <a:camera prst="orthographicFront"/>
            <a:lightRig rig="threePt" dir="t"/>
          </a:scene3d>
          <a:sp3d>
            <a:bevelT w="114300" prst="hardEdge"/>
          </a:sp3d>
        </p:spPr>
      </p:pic>
      <p:sp>
        <p:nvSpPr>
          <p:cNvPr id="4" name="TextBox 3"/>
          <p:cNvSpPr txBox="1"/>
          <p:nvPr/>
        </p:nvSpPr>
        <p:spPr>
          <a:xfrm>
            <a:off x="9716062" y="457699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42" presetClass="entr" presetSubtype="0" fill="hold" grpId="1"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5" grpId="1"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828800"/>
            <a:ext cx="7391400" cy="3048000"/>
          </a:xfrm>
        </p:spPr>
        <p:txBody>
          <a:bodyPr>
            <a:noAutofit/>
          </a:bodyPr>
          <a:lstStyle/>
          <a:p>
            <a:pPr lvl="0">
              <a:spcBef>
                <a:spcPts val="0"/>
              </a:spcBef>
            </a:pPr>
            <a:r>
              <a:rPr lang="en-US" sz="4000" cap="none" dirty="0" smtClean="0">
                <a:solidFill>
                  <a:prstClr val="black">
                    <a:lumMod val="50000"/>
                    <a:lumOff val="50000"/>
                  </a:prstClr>
                </a:solidFill>
                <a:ea typeface="+mn-ea"/>
                <a:cs typeface="+mn-cs"/>
              </a:rPr>
              <a:t>If we don’t understand something about God, we need to “</a:t>
            </a:r>
            <a:r>
              <a:rPr lang="en-US" sz="4000" cap="none" dirty="0" smtClean="0">
                <a:solidFill>
                  <a:srgbClr val="262626"/>
                </a:solidFill>
                <a:ea typeface="+mn-ea"/>
                <a:cs typeface="+mn-cs"/>
              </a:rPr>
              <a:t>stop feeling angry</a:t>
            </a:r>
            <a:r>
              <a:rPr lang="en-US" sz="4000" cap="none" dirty="0" smtClean="0">
                <a:solidFill>
                  <a:prstClr val="black">
                    <a:lumMod val="50000"/>
                    <a:lumOff val="50000"/>
                  </a:prstClr>
                </a:solidFill>
                <a:ea typeface="+mn-ea"/>
                <a:cs typeface="+mn-cs"/>
              </a:rPr>
              <a:t> or </a:t>
            </a:r>
            <a:r>
              <a:rPr lang="en-US" sz="4000" cap="none" dirty="0" smtClean="0">
                <a:solidFill>
                  <a:srgbClr val="262626"/>
                </a:solidFill>
                <a:ea typeface="+mn-ea"/>
                <a:cs typeface="+mn-cs"/>
              </a:rPr>
              <a:t>resentful</a:t>
            </a:r>
            <a:r>
              <a:rPr lang="en-US" sz="4000" cap="none" dirty="0" smtClean="0">
                <a:solidFill>
                  <a:prstClr val="black">
                    <a:lumMod val="50000"/>
                    <a:lumOff val="50000"/>
                  </a:prstClr>
                </a:solidFill>
                <a:ea typeface="+mn-ea"/>
                <a:cs typeface="+mn-cs"/>
              </a:rPr>
              <a:t> toward” Him and choose not to hold our misunderstanding against Him. </a:t>
            </a:r>
            <a:endParaRPr lang="en-US" sz="2800" dirty="0"/>
          </a:p>
        </p:txBody>
      </p:sp>
    </p:spTree>
    <p:extLst>
      <p:ext uri="{BB962C8B-B14F-4D97-AF65-F5344CB8AC3E}">
        <p14:creationId xmlns:p14="http://schemas.microsoft.com/office/powerpoint/2010/main" val="205983140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68125"/>
            <a:ext cx="7162800" cy="5216812"/>
          </a:xfrm>
          <a:prstGeom prst="rect">
            <a:avLst/>
          </a:prstGeom>
          <a:noFill/>
        </p:spPr>
        <p:txBody>
          <a:bodyPr wrap="square" rtlCol="0" anchor="ctr">
            <a:spAutoFit/>
          </a:bodyPr>
          <a:lstStyle/>
          <a:p>
            <a:pPr marL="457200" indent="-457200">
              <a:spcAft>
                <a:spcPts val="1800"/>
              </a:spcAft>
              <a:buFont typeface="Arial"/>
              <a:buChar char="•"/>
            </a:pPr>
            <a:r>
              <a:rPr lang="en-US" sz="3200" b="1" dirty="0" smtClean="0">
                <a:solidFill>
                  <a:schemeClr val="bg1">
                    <a:lumMod val="50000"/>
                  </a:schemeClr>
                </a:solidFill>
              </a:rPr>
              <a:t>If we hope that God will</a:t>
            </a:r>
            <a:r>
              <a:rPr lang="en-US" sz="3200" b="1" dirty="0" smtClean="0">
                <a:solidFill>
                  <a:srgbClr val="262626"/>
                </a:solidFill>
              </a:rPr>
              <a:t> “send away”</a:t>
            </a:r>
            <a:r>
              <a:rPr lang="en-US" sz="3200" b="1" dirty="0" smtClean="0">
                <a:solidFill>
                  <a:schemeClr val="bg1">
                    <a:lumMod val="50000"/>
                  </a:schemeClr>
                </a:solidFill>
              </a:rPr>
              <a:t> our sins, we must be willing to trust that (even if we don’t understand it) God has </a:t>
            </a:r>
            <a:r>
              <a:rPr lang="en-US" sz="3200" b="1" dirty="0" smtClean="0">
                <a:solidFill>
                  <a:srgbClr val="262626"/>
                </a:solidFill>
              </a:rPr>
              <a:t>never wronged us. </a:t>
            </a:r>
          </a:p>
          <a:p>
            <a:pPr marL="457200" indent="-457200">
              <a:spcAft>
                <a:spcPts val="1800"/>
              </a:spcAft>
              <a:buFont typeface="Arial"/>
              <a:buChar char="•"/>
            </a:pPr>
            <a:r>
              <a:rPr lang="en-US" sz="3200" b="1" dirty="0" smtClean="0">
                <a:solidFill>
                  <a:schemeClr val="bg1">
                    <a:lumMod val="50000"/>
                  </a:schemeClr>
                </a:solidFill>
              </a:rPr>
              <a:t>We can choose to</a:t>
            </a:r>
            <a:r>
              <a:rPr lang="en-US" sz="3200" b="1" dirty="0" smtClean="0">
                <a:solidFill>
                  <a:srgbClr val="262626"/>
                </a:solidFill>
              </a:rPr>
              <a:t> bear</a:t>
            </a:r>
            <a:r>
              <a:rPr lang="en-US" sz="3200" b="1" dirty="0" smtClean="0">
                <a:solidFill>
                  <a:schemeClr val="bg1">
                    <a:lumMod val="50000"/>
                  </a:schemeClr>
                </a:solidFill>
              </a:rPr>
              <a:t> the uncertainty. </a:t>
            </a:r>
          </a:p>
          <a:p>
            <a:pPr marL="2058988" indent="-457200">
              <a:spcAft>
                <a:spcPts val="1800"/>
              </a:spcAft>
              <a:buFont typeface="Arial"/>
              <a:buChar char="•"/>
            </a:pPr>
            <a:r>
              <a:rPr lang="en-US" sz="3200" b="1" dirty="0" smtClean="0">
                <a:solidFill>
                  <a:schemeClr val="bg1">
                    <a:lumMod val="50000"/>
                  </a:schemeClr>
                </a:solidFill>
              </a:rPr>
              <a:t>We can decide to </a:t>
            </a:r>
            <a:r>
              <a:rPr lang="en-US" sz="3200" b="1" dirty="0" smtClean="0">
                <a:solidFill>
                  <a:srgbClr val="262626"/>
                </a:solidFill>
              </a:rPr>
              <a:t>let it go.</a:t>
            </a:r>
          </a:p>
          <a:p>
            <a:pPr marL="2058988" indent="-457200">
              <a:spcAft>
                <a:spcPts val="1800"/>
              </a:spcAft>
              <a:buFont typeface="Arial"/>
              <a:buChar char="•"/>
            </a:pPr>
            <a:r>
              <a:rPr lang="en-US" sz="3200" b="1" dirty="0" smtClean="0">
                <a:solidFill>
                  <a:schemeClr val="bg1">
                    <a:lumMod val="50000"/>
                  </a:schemeClr>
                </a:solidFill>
              </a:rPr>
              <a:t>We can choose to </a:t>
            </a:r>
            <a:r>
              <a:rPr lang="en-US" sz="3200" b="1" dirty="0" smtClean="0">
                <a:solidFill>
                  <a:srgbClr val="262626"/>
                </a:solidFill>
              </a:rPr>
              <a:t>dismiss</a:t>
            </a:r>
            <a:r>
              <a:rPr lang="en-US" sz="3200" b="1" dirty="0" smtClean="0">
                <a:solidFill>
                  <a:schemeClr val="bg1">
                    <a:lumMod val="50000"/>
                  </a:schemeClr>
                </a:solidFill>
              </a:rPr>
              <a:t> our resentment.</a:t>
            </a:r>
            <a:endParaRPr lang="en-US" sz="3200" dirty="0">
              <a:solidFill>
                <a:srgbClr val="262626"/>
              </a:solidFill>
            </a:endParaRPr>
          </a:p>
        </p:txBody>
      </p:sp>
      <p:pic>
        <p:nvPicPr>
          <p:cNvPr id="3" name="Picture 2" descr="CanIForgiveGod3.jpg"/>
          <p:cNvPicPr>
            <a:picLocks noChangeAspect="1"/>
          </p:cNvPicPr>
          <p:nvPr/>
        </p:nvPicPr>
        <p:blipFill>
          <a:blip r:embed="rId2"/>
          <a:stretch>
            <a:fillRect/>
          </a:stretch>
        </p:blipFill>
        <p:spPr>
          <a:xfrm>
            <a:off x="533400" y="4191000"/>
            <a:ext cx="2768600" cy="2076450"/>
          </a:xfrm>
          <a:prstGeom prst="rect">
            <a:avLst/>
          </a:prstGeom>
          <a:effectLst>
            <a:outerShdw blurRad="50800" dist="63500" dir="2700000">
              <a:srgbClr val="000000">
                <a:alpha val="43000"/>
              </a:srgbClr>
            </a:outerShdw>
          </a:effectLst>
        </p:spPr>
      </p:pic>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en-US" sz="2400" b="0" i="1" dirty="0" smtClean="0">
                <a:solidFill>
                  <a:srgbClr val="262626"/>
                </a:solidFill>
              </a:rPr>
              <a:t/>
            </a:r>
            <a:br>
              <a:rPr lang="en-US" sz="2400" b="0" i="1" dirty="0" smtClean="0">
                <a:solidFill>
                  <a:srgbClr val="262626"/>
                </a:solidFill>
              </a:rPr>
            </a:br>
            <a:r>
              <a:rPr lang="en-US" sz="5600" b="0" i="1" dirty="0" smtClean="0">
                <a:solidFill>
                  <a:prstClr val="white"/>
                </a:solidFill>
              </a:rPr>
              <a:t>Can I Forgive God?</a:t>
            </a:r>
            <a:endParaRPr lang="en-US" sz="5600" b="0" i="1"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Autofit/>
          </a:bodyPr>
          <a:lstStyle/>
          <a:p>
            <a:pPr lvl="0">
              <a:spcBef>
                <a:spcPts val="0"/>
              </a:spcBef>
            </a:pPr>
            <a:r>
              <a:rPr lang="en-US" sz="3400" b="1" dirty="0" smtClean="0">
                <a:solidFill>
                  <a:prstClr val="white"/>
                </a:solidFill>
                <a:latin typeface="Calibri (Body)"/>
                <a:cs typeface="Calibri (Body)"/>
              </a:rPr>
              <a:t>“Far be it from God to do wickedness, and from the Almighty to commit iniquity.”</a:t>
            </a:r>
            <a:endParaRPr lang="en-US" sz="3400" b="1" dirty="0">
              <a:latin typeface="Calibri (Body)"/>
              <a:cs typeface="Calibri (Body)"/>
            </a:endParaRPr>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Job 34:10</a:t>
            </a:r>
          </a:p>
          <a:p>
            <a:endParaRPr lang="en-US" sz="3500"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title"/>
          </p:nvPr>
        </p:nvSpPr>
        <p:spPr/>
        <p:txBody>
          <a:bodyPr>
            <a:noAutofit/>
          </a:bodyPr>
          <a:lstStyle/>
          <a:p>
            <a:pPr lvl="0" algn="ctr">
              <a:lnSpc>
                <a:spcPct val="80000"/>
              </a:lnSpc>
              <a:spcBef>
                <a:spcPts val="0"/>
              </a:spcBef>
            </a:pPr>
            <a:r>
              <a:rPr lang="en-US" sz="5600" cap="none" dirty="0" smtClean="0">
                <a:solidFill>
                  <a:prstClr val="black">
                    <a:lumMod val="85000"/>
                    <a:lumOff val="15000"/>
                  </a:prstClr>
                </a:solidFill>
                <a:ea typeface="+mn-ea"/>
                <a:cs typeface="+mn-cs"/>
              </a:rPr>
              <a:t>Man </a:t>
            </a:r>
            <a:r>
              <a:rPr lang="en-US" sz="5600" cap="none" dirty="0" smtClean="0">
                <a:solidFill>
                  <a:schemeClr val="bg1">
                    <a:lumMod val="50000"/>
                  </a:schemeClr>
                </a:solidFill>
                <a:ea typeface="+mn-ea"/>
                <a:cs typeface="+mn-cs"/>
              </a:rPr>
              <a:t>cannot always understand all of God’s ways.</a:t>
            </a:r>
            <a:endParaRPr lang="en-US" sz="5600" dirty="0"/>
          </a:p>
        </p:txBody>
      </p:sp>
      <p:sp>
        <p:nvSpPr>
          <p:cNvPr id="6" name="TextBox 5"/>
          <p:cNvSpPr txBox="1"/>
          <p:nvPr/>
        </p:nvSpPr>
        <p:spPr>
          <a:xfrm>
            <a:off x="1143000" y="1557457"/>
            <a:ext cx="1197592" cy="5016758"/>
          </a:xfrm>
          <a:prstGeom prst="rect">
            <a:avLst/>
          </a:prstGeom>
          <a:noFill/>
        </p:spPr>
        <p:txBody>
          <a:bodyPr wrap="square" rtlCol="0">
            <a:spAutoFit/>
            <a:scene3d>
              <a:camera prst="orthographicFront"/>
              <a:lightRig rig="threePt" dir="t"/>
            </a:scene3d>
            <a:sp3d extrusionH="57150">
              <a:bevelT w="38100" h="38100"/>
              <a:bevelB w="38100" h="38100" prst="relaxedInset"/>
            </a:sp3d>
          </a:bodyPr>
          <a:lstStyle/>
          <a:p>
            <a:r>
              <a:rPr lang="en-US" sz="16000" b="1" dirty="0" smtClean="0">
                <a:solidFill>
                  <a:schemeClr val="accent5">
                    <a:lumMod val="50000"/>
                  </a:schemeClr>
                </a:solidFill>
                <a:effectLst>
                  <a:innerShdw dist="25400" dir="3600000">
                    <a:schemeClr val="bg1">
                      <a:lumMod val="95000"/>
                      <a:alpha val="87000"/>
                    </a:schemeClr>
                  </a:innerShdw>
                </a:effectLst>
                <a:cs typeface="Arial" pitchFamily="34" charset="0"/>
              </a:rPr>
              <a:t>2</a:t>
            </a:r>
            <a:endParaRPr lang="en-US" sz="16000" b="1" dirty="0">
              <a:solidFill>
                <a:schemeClr val="accent5">
                  <a:lumMod val="50000"/>
                </a:schemeClr>
              </a:solidFill>
              <a:effectLst>
                <a:innerShdw dist="25400" dir="3600000">
                  <a:schemeClr val="bg1">
                    <a:lumMod val="95000"/>
                    <a:alpha val="87000"/>
                  </a:schemeClr>
                </a:innerShdw>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IForgiveGod1.jpg"/>
          <p:cNvPicPr>
            <a:picLocks noChangeAspect="1"/>
          </p:cNvPicPr>
          <p:nvPr/>
        </p:nvPicPr>
        <p:blipFill>
          <a:blip r:embed="rId2">
            <a:clrChange>
              <a:clrFrom>
                <a:srgbClr val="FFFFFF"/>
              </a:clrFrom>
              <a:clrTo>
                <a:srgbClr val="FFFFFF">
                  <a:alpha val="0"/>
                </a:srgbClr>
              </a:clrTo>
            </a:clrChange>
          </a:blip>
          <a:srcRect b="3390"/>
          <a:stretch>
            <a:fillRect/>
          </a:stretch>
        </p:blipFill>
        <p:spPr>
          <a:xfrm>
            <a:off x="5334000" y="4343400"/>
            <a:ext cx="3030876" cy="1447800"/>
          </a:xfrm>
          <a:prstGeom prst="rect">
            <a:avLst/>
          </a:prstGeom>
        </p:spPr>
      </p:pic>
      <p:sp>
        <p:nvSpPr>
          <p:cNvPr id="5" name="TextBox 4"/>
          <p:cNvSpPr txBox="1"/>
          <p:nvPr/>
        </p:nvSpPr>
        <p:spPr>
          <a:xfrm>
            <a:off x="1600200" y="609600"/>
            <a:ext cx="7162800" cy="3785652"/>
          </a:xfrm>
          <a:prstGeom prst="rect">
            <a:avLst/>
          </a:prstGeom>
          <a:noFill/>
        </p:spPr>
        <p:txBody>
          <a:bodyPr wrap="square" rtlCol="0" anchor="ctr">
            <a:spAutoFit/>
          </a:bodyPr>
          <a:lstStyle/>
          <a:p>
            <a:pPr marL="457200" indent="-457200">
              <a:spcAft>
                <a:spcPts val="1800"/>
              </a:spcAft>
            </a:pPr>
            <a:r>
              <a:rPr lang="en-US" sz="3500" b="1" dirty="0" smtClean="0">
                <a:solidFill>
                  <a:schemeClr val="bg1">
                    <a:lumMod val="50000"/>
                  </a:schemeClr>
                </a:solidFill>
              </a:rPr>
              <a:t>1. An </a:t>
            </a:r>
            <a:r>
              <a:rPr lang="en-US" sz="3500" b="1" dirty="0" smtClean="0">
                <a:solidFill>
                  <a:srgbClr val="262626"/>
                </a:solidFill>
              </a:rPr>
              <a:t>ant</a:t>
            </a:r>
            <a:r>
              <a:rPr lang="en-US" sz="3500" b="1" dirty="0" smtClean="0">
                <a:solidFill>
                  <a:schemeClr val="bg1">
                    <a:lumMod val="50000"/>
                  </a:schemeClr>
                </a:solidFill>
              </a:rPr>
              <a:t> cannot understand </a:t>
            </a:r>
            <a:r>
              <a:rPr lang="en-US" sz="3500" b="1" dirty="0" smtClean="0"/>
              <a:t>a man!</a:t>
            </a:r>
            <a:endParaRPr lang="en-US" sz="3500" b="1" dirty="0" smtClean="0">
              <a:solidFill>
                <a:schemeClr val="bg1">
                  <a:lumMod val="50000"/>
                </a:schemeClr>
              </a:solidFill>
            </a:endParaRPr>
          </a:p>
          <a:p>
            <a:pPr marL="457200" indent="-457200">
              <a:spcAft>
                <a:spcPts val="1800"/>
              </a:spcAft>
            </a:pPr>
            <a:r>
              <a:rPr lang="en-US" sz="3500" b="1" dirty="0" smtClean="0">
                <a:solidFill>
                  <a:schemeClr val="bg1">
                    <a:lumMod val="50000"/>
                  </a:schemeClr>
                </a:solidFill>
              </a:rPr>
              <a:t>2. </a:t>
            </a:r>
            <a:r>
              <a:rPr lang="en-US" sz="3500" b="1" dirty="0" smtClean="0">
                <a:solidFill>
                  <a:srgbClr val="262626"/>
                </a:solidFill>
              </a:rPr>
              <a:t>God </a:t>
            </a:r>
            <a:r>
              <a:rPr lang="en-US" sz="3500" b="1" dirty="0" smtClean="0">
                <a:solidFill>
                  <a:schemeClr val="bg1">
                    <a:lumMod val="50000"/>
                  </a:schemeClr>
                </a:solidFill>
              </a:rPr>
              <a:t>is infinitely greater than a</a:t>
            </a:r>
            <a:r>
              <a:rPr lang="en-US" sz="3500" b="1" dirty="0" smtClean="0">
                <a:solidFill>
                  <a:srgbClr val="262626"/>
                </a:solidFill>
              </a:rPr>
              <a:t> man</a:t>
            </a:r>
            <a:r>
              <a:rPr lang="en-US" sz="3500" b="1" dirty="0" smtClean="0">
                <a:solidFill>
                  <a:schemeClr val="bg1">
                    <a:lumMod val="50000"/>
                  </a:schemeClr>
                </a:solidFill>
              </a:rPr>
              <a:t> in comparison to an</a:t>
            </a:r>
            <a:r>
              <a:rPr lang="en-US" sz="3500" b="1" dirty="0" smtClean="0">
                <a:solidFill>
                  <a:srgbClr val="262626"/>
                </a:solidFill>
              </a:rPr>
              <a:t> ant.</a:t>
            </a:r>
          </a:p>
          <a:p>
            <a:pPr marL="457200" indent="-457200">
              <a:spcAft>
                <a:spcPts val="1800"/>
              </a:spcAft>
            </a:pPr>
            <a:r>
              <a:rPr lang="en-US" sz="3500" b="1" dirty="0" smtClean="0">
                <a:solidFill>
                  <a:schemeClr val="bg1">
                    <a:lumMod val="50000"/>
                  </a:schemeClr>
                </a:solidFill>
              </a:rPr>
              <a:t>3. We can understand </a:t>
            </a:r>
            <a:r>
              <a:rPr lang="en-US" sz="3500" b="1" i="1" dirty="0" smtClean="0">
                <a:solidFill>
                  <a:srgbClr val="262626"/>
                </a:solidFill>
              </a:rPr>
              <a:t>what</a:t>
            </a:r>
            <a:r>
              <a:rPr lang="en-US" sz="3500" b="1" dirty="0" smtClean="0">
                <a:solidFill>
                  <a:schemeClr val="bg1">
                    <a:lumMod val="50000"/>
                  </a:schemeClr>
                </a:solidFill>
              </a:rPr>
              <a:t> He demands of us (Eph. 5:17), but we may never understand </a:t>
            </a:r>
            <a:r>
              <a:rPr lang="en-US" sz="3500" b="1" i="1" dirty="0" smtClean="0">
                <a:solidFill>
                  <a:srgbClr val="262626"/>
                </a:solidFill>
              </a:rPr>
              <a:t>why</a:t>
            </a:r>
            <a:r>
              <a:rPr lang="en-US" sz="3500" b="1" dirty="0" smtClean="0">
                <a:solidFill>
                  <a:srgbClr val="262626"/>
                </a:solidFill>
              </a:rPr>
              <a:t>. </a:t>
            </a:r>
            <a:endParaRPr lang="en-US" sz="3500" dirty="0">
              <a:solidFill>
                <a:srgbClr val="262626"/>
              </a:solidFill>
            </a:endParaRPr>
          </a:p>
        </p:txBody>
      </p:sp>
    </p:spTree>
    <p:extLst>
      <p:ext uri="{BB962C8B-B14F-4D97-AF65-F5344CB8AC3E}">
        <p14:creationId xmlns:p14="http://schemas.microsoft.com/office/powerpoint/2010/main" val="185748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rmAutofit fontScale="90000"/>
          </a:bodyPr>
          <a:lstStyle/>
          <a:p>
            <a:pPr lvl="0">
              <a:spcBef>
                <a:spcPts val="0"/>
              </a:spcBef>
            </a:pPr>
            <a:r>
              <a:rPr lang="en-US" sz="3000" b="1" dirty="0" smtClean="0">
                <a:solidFill>
                  <a:prstClr val="white"/>
                </a:solidFill>
              </a:rPr>
              <a:t>“Oh, the depth of the riches both of the wisdom and knowledge of God! How unsearchable are His judgments and His ways past finding out!”</a:t>
            </a:r>
            <a:endParaRPr lang="en-US" sz="3000" b="1" dirty="0"/>
          </a:p>
        </p:txBody>
      </p:sp>
      <p:sp>
        <p:nvSpPr>
          <p:cNvPr id="3" name="Text Placeholder 2"/>
          <p:cNvSpPr>
            <a:spLocks noGrp="1"/>
          </p:cNvSpPr>
          <p:nvPr>
            <p:ph type="body" sz="quarter" idx="14"/>
          </p:nvPr>
        </p:nvSpPr>
        <p:spPr>
          <a:xfrm>
            <a:off x="1676400" y="228600"/>
            <a:ext cx="7086600" cy="838200"/>
          </a:xfrm>
        </p:spPr>
        <p:txBody>
          <a:bodyPr>
            <a:normAutofit/>
          </a:bodyPr>
          <a:lstStyle/>
          <a:p>
            <a:r>
              <a:rPr lang="en-US" sz="3500" dirty="0" smtClean="0">
                <a:solidFill>
                  <a:prstClr val="white">
                    <a:lumMod val="65000"/>
                  </a:prstClr>
                </a:solidFill>
              </a:rPr>
              <a:t>Romans 11:33</a:t>
            </a:r>
          </a:p>
          <a:p>
            <a:endParaRPr lang="en-US" sz="3500"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itle 3"/>
          <p:cNvSpPr>
            <a:spLocks noGrp="1"/>
          </p:cNvSpPr>
          <p:nvPr>
            <p:ph type="title"/>
          </p:nvPr>
        </p:nvSpPr>
        <p:spPr/>
        <p:txBody>
          <a:bodyPr>
            <a:noAutofit/>
          </a:bodyPr>
          <a:lstStyle/>
          <a:p>
            <a:pPr lvl="0" algn="ctr">
              <a:lnSpc>
                <a:spcPct val="80000"/>
              </a:lnSpc>
              <a:spcBef>
                <a:spcPts val="0"/>
              </a:spcBef>
            </a:pPr>
            <a:r>
              <a:rPr lang="en-US" sz="4600" cap="none" dirty="0" smtClean="0">
                <a:solidFill>
                  <a:prstClr val="black">
                    <a:lumMod val="85000"/>
                    <a:lumOff val="15000"/>
                  </a:prstClr>
                </a:solidFill>
                <a:ea typeface="+mn-ea"/>
                <a:cs typeface="+mn-cs"/>
              </a:rPr>
              <a:t>Our Misunderstanding </a:t>
            </a:r>
            <a:r>
              <a:rPr lang="en-US" sz="4600" cap="none" dirty="0" smtClean="0">
                <a:solidFill>
                  <a:schemeClr val="bg1">
                    <a:lumMod val="50000"/>
                  </a:schemeClr>
                </a:solidFill>
                <a:ea typeface="+mn-ea"/>
                <a:cs typeface="+mn-cs"/>
              </a:rPr>
              <a:t>of God may cause us to charge Him with wrong.</a:t>
            </a:r>
            <a:endParaRPr lang="en-US" sz="4600" dirty="0"/>
          </a:p>
        </p:txBody>
      </p:sp>
      <p:sp>
        <p:nvSpPr>
          <p:cNvPr id="6" name="TextBox 5"/>
          <p:cNvSpPr txBox="1"/>
          <p:nvPr/>
        </p:nvSpPr>
        <p:spPr>
          <a:xfrm>
            <a:off x="1219200" y="1557457"/>
            <a:ext cx="1121392" cy="5016758"/>
          </a:xfrm>
          <a:prstGeom prst="rect">
            <a:avLst/>
          </a:prstGeom>
          <a:noFill/>
        </p:spPr>
        <p:txBody>
          <a:bodyPr wrap="square" rtlCol="0">
            <a:spAutoFit/>
            <a:scene3d>
              <a:camera prst="orthographicFront"/>
              <a:lightRig rig="threePt" dir="t"/>
            </a:scene3d>
            <a:sp3d extrusionH="57150">
              <a:bevelT w="38100" h="38100"/>
              <a:bevelB w="38100" h="38100" prst="relaxedInset"/>
            </a:sp3d>
          </a:bodyPr>
          <a:lstStyle/>
          <a:p>
            <a:r>
              <a:rPr lang="en-US" sz="16000" b="1" dirty="0" smtClean="0">
                <a:solidFill>
                  <a:srgbClr val="008040"/>
                </a:solidFill>
                <a:effectLst>
                  <a:innerShdw dist="25400" dir="3600000">
                    <a:schemeClr val="bg1">
                      <a:lumMod val="95000"/>
                      <a:alpha val="87000"/>
                    </a:schemeClr>
                  </a:innerShdw>
                </a:effectLst>
                <a:cs typeface="Arial" pitchFamily="34" charset="0"/>
              </a:rPr>
              <a:t>3</a:t>
            </a:r>
            <a:endParaRPr lang="en-US" sz="16000" b="1" dirty="0">
              <a:solidFill>
                <a:srgbClr val="008040"/>
              </a:solidFill>
              <a:effectLst>
                <a:innerShdw dist="25400" dir="3600000">
                  <a:schemeClr val="bg1">
                    <a:lumMod val="95000"/>
                    <a:alpha val="87000"/>
                  </a:schemeClr>
                </a:innerShdw>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IntroducingPowerPoint2010</Template>
  <TotalTime>0</TotalTime>
  <Words>1210</Words>
  <Application>Microsoft Office PowerPoint</Application>
  <PresentationFormat>On-screen Show (4:3)</PresentationFormat>
  <Paragraphs>142</Paragraphs>
  <Slides>45</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Stencil</vt:lpstr>
      <vt:lpstr>New Athena Unicode</vt:lpstr>
      <vt:lpstr>Calibri</vt:lpstr>
      <vt:lpstr>Georgia</vt:lpstr>
      <vt:lpstr>New Jerusalem </vt:lpstr>
      <vt:lpstr>Calibri (Body)</vt:lpstr>
      <vt:lpstr>IntroducingPowerPoint2010</vt:lpstr>
      <vt:lpstr> Can I Forgive God?</vt:lpstr>
      <vt:lpstr>God never does wrong!</vt:lpstr>
      <vt:lpstr>PowerPoint Presentation</vt:lpstr>
      <vt:lpstr>“His work is perfect; for all His ways are justice, a God of truth and without injustice; righteous and upright is He.”</vt:lpstr>
      <vt:lpstr>“Far be it from God to do wickedness, and from the Almighty to commit iniquity.”</vt:lpstr>
      <vt:lpstr>Man cannot always understand all of God’s ways.</vt:lpstr>
      <vt:lpstr>PowerPoint Presentation</vt:lpstr>
      <vt:lpstr>“Oh, the depth of the riches both of the wisdom and knowledge of God! How unsearchable are His judgments and His ways past finding out!”</vt:lpstr>
      <vt:lpstr>Our Misunderstanding of God may cause us to charge Him with wrong.</vt:lpstr>
      <vt:lpstr>PowerPoint Presentation</vt:lpstr>
      <vt:lpstr>“As you do not know what is the way of the wind, or how the bones grow in the womb of her who is with child, so you do not know the works of God who makes everything.”</vt:lpstr>
      <vt:lpstr> What Are We to Do    With This?</vt:lpstr>
      <vt:lpstr>Harbor resentment against God.</vt:lpstr>
      <vt:lpstr>PowerPoint Presentation</vt:lpstr>
      <vt:lpstr>“It is appointed for men to die once, but after this the judgment.”</vt:lpstr>
      <vt:lpstr>“We must all appear before the judgment seat of Christ, that each one may receive the things done in the body, according to what he has done, whether good or bad.”</vt:lpstr>
      <vt:lpstr>PowerPoint Presentation</vt:lpstr>
      <vt:lpstr>Try to avoid God.</vt:lpstr>
      <vt:lpstr>PowerPoint Presentation</vt:lpstr>
      <vt:lpstr>“Where can I go from Your Spirit? Or where can I flee from Your presence?”</vt:lpstr>
      <vt:lpstr>Choose to trust God.</vt:lpstr>
      <vt:lpstr>PowerPoint Presentation</vt:lpstr>
      <vt:lpstr>PowerPoint Presentation</vt:lpstr>
      <vt:lpstr>“Though He slay me, yet will I trust Him.”</vt:lpstr>
      <vt:lpstr>God Did Not “Slay” Job  Satan was behind it all (Job 1:12; 2:7), using the sinful choices of the Sabeans (Job 1:15) and the Chaldeans (Job 1:17), together with his own manipulation of natural laws (1:16, 18; 2:7).</vt:lpstr>
      <vt:lpstr>“The fire of God fell from heaven and burned up the sheep and the servants.”</vt:lpstr>
      <vt:lpstr>“All that he has is in your power.”</vt:lpstr>
      <vt:lpstr>PowerPoint Presentation</vt:lpstr>
      <vt:lpstr>Choose to forgive God.</vt:lpstr>
      <vt:lpstr>PowerPoint Presentation</vt:lpstr>
      <vt:lpstr>“On me, my lord, on me let this iniquity be!”</vt:lpstr>
      <vt:lpstr>“Please forgive the trespass of your maidservant.”</vt:lpstr>
      <vt:lpstr>PowerPoint Presentation</vt:lpstr>
      <vt:lpstr>PowerPoint Presentation</vt:lpstr>
      <vt:lpstr>PowerPoint Presentation</vt:lpstr>
      <vt:lpstr>PowerPoint Presentation</vt:lpstr>
      <vt:lpstr>“The prayer of faith will save the sick, and the Lord will raise him up. And if he has committed sins, he will be forgiven (ἀϕίημι).”</vt:lpstr>
      <vt:lpstr>“If we confess our sins, He is faithful and just to forgive  (ἀϕίημι) us our sins and to cleanse us from all unrighteousness.”</vt:lpstr>
      <vt:lpstr>“Forgive us our debts, as we forgive our debtors.”</vt:lpstr>
      <vt:lpstr> Can We Forgive God?</vt:lpstr>
      <vt:lpstr>PowerPoint Presentation</vt:lpstr>
      <vt:lpstr>PowerPoint Presentation</vt:lpstr>
      <vt:lpstr>If we don’t understand something about God, we need to “stop feeling angry or resentful toward” Him and choose not to hold our misunderstanding against Him. </vt:lpstr>
      <vt:lpstr>PowerPoint Presentation</vt:lpstr>
      <vt:lpstr> Can I Forgive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2014-08-10T12:02:02Z</dcterms:created>
  <dcterms:modified xsi:type="dcterms:W3CDTF">2014-08-12T02:38:47Z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