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embeddedFontLst>
    <p:embeddedFont>
      <p:font typeface="Calibri" pitchFamily="34" charset="0"/>
      <p:regular r:id="rId7"/>
      <p:bold r:id="rId8"/>
      <p:italic r:id="rId9"/>
      <p:boldItalic r:id="rId10"/>
    </p:embeddedFont>
    <p:embeddedFont>
      <p:font typeface="Brush Script MT Italic" pitchFamily="66" charset="0"/>
      <p:italic r:id="rId11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5CA6-01EF-A74B-AEC3-771AEEAD410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9FF3-F075-454E-93AB-7EBF30170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5CA6-01EF-A74B-AEC3-771AEEAD410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9FF3-F075-454E-93AB-7EBF30170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5CA6-01EF-A74B-AEC3-771AEEAD410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9FF3-F075-454E-93AB-7EBF30170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5CA6-01EF-A74B-AEC3-771AEEAD410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9FF3-F075-454E-93AB-7EBF30170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5CA6-01EF-A74B-AEC3-771AEEAD410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9FF3-F075-454E-93AB-7EBF30170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5CA6-01EF-A74B-AEC3-771AEEAD410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9FF3-F075-454E-93AB-7EBF30170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5CA6-01EF-A74B-AEC3-771AEEAD410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9FF3-F075-454E-93AB-7EBF30170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5CA6-01EF-A74B-AEC3-771AEEAD410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9FF3-F075-454E-93AB-7EBF30170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5CA6-01EF-A74B-AEC3-771AEEAD410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9FF3-F075-454E-93AB-7EBF30170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5CA6-01EF-A74B-AEC3-771AEEAD410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9FF3-F075-454E-93AB-7EBF30170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5CA6-01EF-A74B-AEC3-771AEEAD410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9FF3-F075-454E-93AB-7EBF30170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214_A_JuiceDrop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5CA6-01EF-A74B-AEC3-771AEEAD4107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C9FF3-F075-454E-93AB-7EBF30170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7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1331"/>
            <a:ext cx="8229600" cy="992736"/>
          </a:xfrm>
        </p:spPr>
        <p:txBody>
          <a:bodyPr anchor="t">
            <a:normAutofit/>
          </a:bodyPr>
          <a:lstStyle/>
          <a:p>
            <a:pPr algn="l">
              <a:lnSpc>
                <a:spcPct val="60000"/>
              </a:lnSpc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rush Script MT Italic"/>
                <a:cs typeface="Brush Script MT Italic"/>
              </a:rPr>
              <a:t>Ask for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Brush Script MT Italic"/>
              <a:cs typeface="Brush Script MT Italic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79668"/>
            <a:ext cx="8229600" cy="42011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Introduction</a:t>
            </a: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(Jer. 6:9-17).</a:t>
            </a:r>
          </a:p>
          <a:p>
            <a:pPr lvl="1">
              <a:buNone/>
            </a:pPr>
            <a:r>
              <a:rPr lang="en-US" sz="3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A. The plea for restoration is not new.</a:t>
            </a:r>
          </a:p>
          <a:p>
            <a:pPr lvl="1">
              <a:buFont typeface="Arial"/>
              <a:buChar char="•"/>
            </a:pPr>
            <a:r>
              <a:rPr lang="en-US" sz="3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Noah (2 Pet. 2:5).</a:t>
            </a:r>
          </a:p>
          <a:p>
            <a:pPr lvl="1">
              <a:buFont typeface="Arial"/>
              <a:buChar char="•"/>
            </a:pPr>
            <a:r>
              <a:rPr lang="en-US" sz="3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Ezra (Neh. 8:1-8).</a:t>
            </a:r>
          </a:p>
          <a:p>
            <a:pPr lvl="1">
              <a:buFont typeface="Arial"/>
              <a:buChar char="•"/>
            </a:pPr>
            <a:r>
              <a:rPr lang="en-US" sz="3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John the Baptist (Luke 1:13-17).</a:t>
            </a:r>
          </a:p>
          <a:p>
            <a:pPr lvl="1">
              <a:buNone/>
            </a:pPr>
            <a:r>
              <a:rPr lang="en-US" sz="3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B. Restoration is a constant need.</a:t>
            </a:r>
          </a:p>
          <a:p>
            <a:pPr lvl="1">
              <a:buNone/>
            </a:pPr>
            <a:r>
              <a:rPr lang="en-US" sz="3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C. What it means to return to the “old paths.”</a:t>
            </a:r>
            <a:endParaRPr lang="en-US" sz="31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Picture 6" descr="OldPath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5279" y="671331"/>
            <a:ext cx="6106521" cy="1391225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1331"/>
            <a:ext cx="8229600" cy="992736"/>
          </a:xfrm>
        </p:spPr>
        <p:txBody>
          <a:bodyPr anchor="t">
            <a:normAutofit/>
          </a:bodyPr>
          <a:lstStyle/>
          <a:p>
            <a:pPr algn="l">
              <a:lnSpc>
                <a:spcPct val="60000"/>
              </a:lnSpc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rush Script MT Italic"/>
                <a:cs typeface="Brush Script MT Italic"/>
              </a:rPr>
              <a:t>Ask for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Brush Script MT Italic"/>
              <a:cs typeface="Brush Script MT Italic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79668"/>
            <a:ext cx="8229600" cy="42011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I. Restoration is a Scriptural Ideal</a:t>
            </a: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(Deut. 32:7; Rev. 2:1-5).</a:t>
            </a:r>
          </a:p>
          <a:p>
            <a:pPr marL="971550" lvl="1" indent="-514350">
              <a:buAutoNum type="alphaUcPeriod"/>
            </a:pPr>
            <a:r>
              <a:rPr lang="en-US" sz="3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Restoration to a former good condition.</a:t>
            </a:r>
          </a:p>
          <a:p>
            <a:pPr marL="971550" lvl="1" indent="-514350">
              <a:buAutoNum type="alphaUcPeriod"/>
            </a:pPr>
            <a:r>
              <a:rPr lang="en-US" sz="3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Faith in Christ is built on the New Testament (1 Cor. 1:10; Eph. 4:1-5).</a:t>
            </a:r>
          </a:p>
          <a:p>
            <a:pPr marL="971550" lvl="1" indent="-514350">
              <a:buAutoNum type="alphaUcPeriod"/>
            </a:pPr>
            <a:r>
              <a:rPr lang="en-US" sz="3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“Book, chapter, and verse” (Jude 3; Gal. 1:6-9; Jer. 6:16).</a:t>
            </a:r>
          </a:p>
        </p:txBody>
      </p:sp>
      <p:pic>
        <p:nvPicPr>
          <p:cNvPr id="7" name="Picture 6" descr="OldPath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5279" y="671331"/>
            <a:ext cx="6106521" cy="1391225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1331"/>
            <a:ext cx="8229600" cy="992736"/>
          </a:xfrm>
        </p:spPr>
        <p:txBody>
          <a:bodyPr anchor="t">
            <a:normAutofit/>
          </a:bodyPr>
          <a:lstStyle/>
          <a:p>
            <a:pPr algn="l">
              <a:lnSpc>
                <a:spcPct val="60000"/>
              </a:lnSpc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rush Script MT Italic"/>
                <a:cs typeface="Brush Script MT Italic"/>
              </a:rPr>
              <a:t>Ask for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Brush Script MT Italic"/>
              <a:cs typeface="Brush Script MT Italic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79668"/>
            <a:ext cx="8229600" cy="42011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II. It Restores God’s Law of Pardon.</a:t>
            </a:r>
            <a:endParaRPr lang="en-US" sz="35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971550" lvl="1" indent="-514350">
              <a:buAutoNum type="alphaUcPeriod"/>
            </a:pPr>
            <a:r>
              <a:rPr lang="en-US" sz="3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No more differences concerning how to “accept Christ.” </a:t>
            </a:r>
          </a:p>
          <a:p>
            <a:pPr marL="971550" lvl="1" indent="-514350">
              <a:buAutoNum type="alphaUcPeriod"/>
            </a:pPr>
            <a:r>
              <a:rPr lang="en-US" sz="3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People would do what the Apostles taught (Acts 8:5, 12).</a:t>
            </a:r>
          </a:p>
          <a:p>
            <a:pPr marL="971550" lvl="1" indent="-514350">
              <a:buAutoNum type="alphaUcPeriod"/>
            </a:pPr>
            <a:r>
              <a:rPr lang="en-US" sz="3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There would only be “Christians”—nothing more or less.</a:t>
            </a:r>
          </a:p>
        </p:txBody>
      </p:sp>
      <p:pic>
        <p:nvPicPr>
          <p:cNvPr id="7" name="Picture 6" descr="OldPath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5279" y="671331"/>
            <a:ext cx="6106521" cy="1391225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1331"/>
            <a:ext cx="8229600" cy="992736"/>
          </a:xfrm>
        </p:spPr>
        <p:txBody>
          <a:bodyPr anchor="t">
            <a:normAutofit/>
          </a:bodyPr>
          <a:lstStyle/>
          <a:p>
            <a:pPr algn="l">
              <a:lnSpc>
                <a:spcPct val="60000"/>
              </a:lnSpc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rush Script MT Italic"/>
                <a:cs typeface="Brush Script MT Italic"/>
              </a:rPr>
              <a:t>Ask for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Brush Script MT Italic"/>
              <a:cs typeface="Brush Script MT Italic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79668"/>
            <a:ext cx="8229600" cy="42011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III. It Restores the Purity of Worship.</a:t>
            </a:r>
            <a:endParaRPr lang="en-US" sz="35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971550" lvl="1" indent="-514350">
              <a:buAutoNum type="alphaUcPeriod"/>
            </a:pPr>
            <a:r>
              <a:rPr lang="en-US" sz="3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God seeks worshippers who worship in “spirit” and “truth” (John 4:23-24). </a:t>
            </a:r>
          </a:p>
          <a:p>
            <a:pPr marL="971550" lvl="1" indent="-514350">
              <a:buAutoNum type="alphaUcPeriod"/>
            </a:pPr>
            <a:r>
              <a:rPr lang="en-US" sz="3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Five acts of NT worship (Eph. 5:19; Acts 2:47; 1 Cor. 16:1-2; Acts 20:7).</a:t>
            </a:r>
          </a:p>
          <a:p>
            <a:pPr marL="971550" lvl="1" indent="-514350">
              <a:buAutoNum type="alphaUcPeriod"/>
            </a:pPr>
            <a:r>
              <a:rPr lang="en-US" sz="3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Wouldn’t be wonderful if all people worshipped God as it pleases Him?</a:t>
            </a:r>
          </a:p>
        </p:txBody>
      </p:sp>
      <p:pic>
        <p:nvPicPr>
          <p:cNvPr id="7" name="Picture 6" descr="OldPath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5279" y="671331"/>
            <a:ext cx="6106521" cy="1391225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1331"/>
            <a:ext cx="8229600" cy="992736"/>
          </a:xfrm>
        </p:spPr>
        <p:txBody>
          <a:bodyPr anchor="t">
            <a:normAutofit/>
          </a:bodyPr>
          <a:lstStyle/>
          <a:p>
            <a:pPr algn="l">
              <a:lnSpc>
                <a:spcPct val="60000"/>
              </a:lnSpc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Brush Script MT Italic"/>
                <a:cs typeface="Brush Script MT Italic"/>
              </a:rPr>
              <a:t>Ask for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Brush Script MT Italic"/>
              <a:cs typeface="Brush Script MT Italic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79668"/>
            <a:ext cx="7618937" cy="420110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IV. It Restores the Local Church.</a:t>
            </a:r>
            <a:endParaRPr lang="en-US" sz="35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971550" lvl="1" indent="-514350">
              <a:buAutoNum type="alphaUcPeriod"/>
            </a:pPr>
            <a:r>
              <a:rPr lang="en-US" sz="3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 New Testament had none of the organization in many denominations.</a:t>
            </a:r>
          </a:p>
          <a:p>
            <a:pPr marL="971550" lvl="1" indent="-514350">
              <a:buAutoNum type="alphaUcPeriod"/>
            </a:pPr>
            <a:r>
              <a:rPr lang="en-US" sz="3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Lord’s church. 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Autonomous: Elders &amp; </a:t>
            </a:r>
            <a:r>
              <a:rPr lang="en-US" sz="28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deaons</a:t>
            </a: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(Phil. 1:1; 1 Pet. 5:2).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Christ as Head (Eph. 1:22-23).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Spiritual—not fleshly (1 Cor. 3:1-5).</a:t>
            </a:r>
          </a:p>
        </p:txBody>
      </p:sp>
      <p:pic>
        <p:nvPicPr>
          <p:cNvPr id="7" name="Picture 6" descr="OldPath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5279" y="671331"/>
            <a:ext cx="6106521" cy="1391225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287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Brush Script MT Italic</vt:lpstr>
      <vt:lpstr>Office Theme</vt:lpstr>
      <vt:lpstr>Ask for</vt:lpstr>
      <vt:lpstr>Ask for</vt:lpstr>
      <vt:lpstr>Ask for</vt:lpstr>
      <vt:lpstr>Ask for</vt:lpstr>
      <vt:lpstr>Ask for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 for</dc:title>
  <dc:creator>Kyle Pope</dc:creator>
  <cp:lastModifiedBy>Kyle Pope</cp:lastModifiedBy>
  <cp:revision>6</cp:revision>
  <dcterms:created xsi:type="dcterms:W3CDTF">2014-06-11T16:07:09Z</dcterms:created>
  <dcterms:modified xsi:type="dcterms:W3CDTF">2014-06-11T16:17:54Z</dcterms:modified>
</cp:coreProperties>
</file>