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17" r:id="rId1"/>
  </p:sld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02" autoAdjust="0"/>
    <p:restoredTop sz="94660" autoAdjust="0"/>
  </p:normalViewPr>
  <p:slideViewPr>
    <p:cSldViewPr snapToGrid="0" snapToObjects="1">
      <p:cViewPr varScale="1">
        <p:scale>
          <a:sx n="123" d="100"/>
          <a:sy n="123" d="100"/>
        </p:scale>
        <p:origin x="-360" y="-112"/>
      </p:cViewPr>
      <p:guideLst>
        <p:guide orient="horz" pos="2160"/>
        <p:guide pos="2880"/>
      </p:guideLst>
    </p:cSldViewPr>
  </p:slideViewPr>
  <p:outlineViewPr>
    <p:cViewPr>
      <p:scale>
        <a:sx n="33" d="100"/>
        <a:sy n="33" d="100"/>
      </p:scale>
      <p:origin x="0" y="3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6F1391-5127-524E-AE78-C71A010C6E95}" type="datetimeFigureOut">
              <a:rPr lang="en-US" smtClean="0"/>
              <a:pPr/>
              <a:t>12/9/13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6F1391-5127-524E-AE78-C71A010C6E95}"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03850-0F9B-E54D-9878-B7B456AB7B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6F1391-5127-524E-AE78-C71A010C6E95}"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03850-0F9B-E54D-9878-B7B456AB7B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6F1391-5127-524E-AE78-C71A010C6E95}"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03850-0F9B-E54D-9878-B7B456AB7B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lumMod val="75000"/>
              <a:lumOff val="25000"/>
              <a:alpha val="2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6F1391-5127-524E-AE78-C71A010C6E95}" type="datetimeFigureOut">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03850-0F9B-E54D-9878-B7B456AB7B7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6F1391-5127-524E-AE78-C71A010C6E95}" type="datetimeFigureOut">
              <a:rPr lang="en-US" smtClean="0"/>
              <a:pPr/>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03850-0F9B-E54D-9878-B7B456AB7B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6F1391-5127-524E-AE78-C71A010C6E95}" type="datetimeFigureOut">
              <a:rPr lang="en-US" smtClean="0"/>
              <a:pPr/>
              <a:t>12/9/13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03850-0F9B-E54D-9878-B7B456AB7B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6F1391-5127-524E-AE78-C71A010C6E95}" type="datetimeFigureOut">
              <a:rPr lang="en-US" smtClean="0"/>
              <a:pPr/>
              <a:t>12/9/13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03850-0F9B-E54D-9878-B7B456AB7B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F1391-5127-524E-AE78-C71A010C6E95}" type="datetimeFigureOut">
              <a:rPr lang="en-US" smtClean="0"/>
              <a:pPr/>
              <a:t>12/9/13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03850-0F9B-E54D-9878-B7B456AB7B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6F1391-5127-524E-AE78-C71A010C6E95}" type="datetimeFigureOut">
              <a:rPr lang="en-US" smtClean="0"/>
              <a:pPr/>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6F1391-5127-524E-AE78-C71A010C6E95}" type="datetimeFigureOut">
              <a:rPr lang="en-US" smtClean="0"/>
              <a:pPr/>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3203850-0F9B-E54D-9878-B7B456AB7B7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6F1391-5127-524E-AE78-C71A010C6E95}" type="datetimeFigureOut">
              <a:rPr lang="en-US" smtClean="0"/>
              <a:pPr/>
              <a:t>12/9/13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203850-0F9B-E54D-9878-B7B456AB7B7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865241"/>
            <a:ext cx="7772400" cy="902989"/>
          </a:xfrm>
        </p:spPr>
        <p:txBody>
          <a:bodyPr/>
          <a:lstStyle/>
          <a:p>
            <a:r>
              <a:rPr lang="en-US" dirty="0" smtClean="0">
                <a:latin typeface="Arial"/>
                <a:cs typeface="Arial"/>
              </a:rPr>
              <a:t>Matthew 11:28-29</a:t>
            </a:r>
            <a:endParaRPr lang="en-US" dirty="0">
              <a:latin typeface="Arial"/>
              <a:cs typeface="Arial"/>
            </a:endParaRPr>
          </a:p>
        </p:txBody>
      </p:sp>
      <p:sp>
        <p:nvSpPr>
          <p:cNvPr id="5" name="Text Placeholder 4"/>
          <p:cNvSpPr>
            <a:spLocks noGrp="1"/>
          </p:cNvSpPr>
          <p:nvPr>
            <p:ph type="body" idx="1"/>
          </p:nvPr>
        </p:nvSpPr>
        <p:spPr>
          <a:xfrm>
            <a:off x="530351" y="2112893"/>
            <a:ext cx="7980111" cy="4308878"/>
          </a:xfrm>
          <a:effectLst/>
        </p:spPr>
        <p:txBody>
          <a:bodyPr>
            <a:normAutofit/>
          </a:bodyPr>
          <a:lstStyle/>
          <a:p>
            <a:r>
              <a:rPr lang="en-US" sz="3700" b="1" dirty="0" smtClean="0">
                <a:effectLst>
                  <a:outerShdw blurRad="50800" dist="38100" dir="2700000">
                    <a:srgbClr val="000000">
                      <a:alpha val="43000"/>
                    </a:srgbClr>
                  </a:outerShdw>
                </a:effectLst>
                <a:latin typeface="Times New Roman"/>
                <a:cs typeface="Times New Roman"/>
              </a:rPr>
              <a:t>“Come to Me, all you who labor and are heavy laden, and I will give you rest. “Take My yoke upon you and learn from Me, for I am gentle and lowly in heart, and you will find rest for your souls” (NKJV).</a:t>
            </a:r>
            <a:endParaRPr lang="en-US" sz="3700" b="1" dirty="0">
              <a:effectLst>
                <a:outerShdw blurRad="50800" dist="38100" dir="2700000">
                  <a:srgbClr val="000000">
                    <a:alpha val="43000"/>
                  </a:srgbClr>
                </a:outerShdw>
              </a:effectLst>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865241"/>
            <a:ext cx="7772400" cy="902989"/>
          </a:xfrm>
        </p:spPr>
        <p:txBody>
          <a:bodyPr/>
          <a:lstStyle/>
          <a:p>
            <a:r>
              <a:rPr lang="en-US" dirty="0" smtClean="0">
                <a:latin typeface="Arial"/>
                <a:cs typeface="Arial"/>
              </a:rPr>
              <a:t>2 Thessalonians 1:5-7</a:t>
            </a:r>
            <a:endParaRPr lang="en-US" dirty="0">
              <a:latin typeface="Arial"/>
              <a:cs typeface="Arial"/>
            </a:endParaRPr>
          </a:p>
        </p:txBody>
      </p:sp>
      <p:sp>
        <p:nvSpPr>
          <p:cNvPr id="5" name="Text Placeholder 4"/>
          <p:cNvSpPr>
            <a:spLocks noGrp="1"/>
          </p:cNvSpPr>
          <p:nvPr>
            <p:ph type="body" idx="1"/>
          </p:nvPr>
        </p:nvSpPr>
        <p:spPr>
          <a:xfrm>
            <a:off x="530352" y="2112893"/>
            <a:ext cx="7980111" cy="4308878"/>
          </a:xfrm>
          <a:effectLst/>
        </p:spPr>
        <p:txBody>
          <a:bodyPr>
            <a:normAutofit/>
          </a:bodyPr>
          <a:lstStyle/>
          <a:p>
            <a:r>
              <a:rPr lang="en-US" sz="3100" b="1" dirty="0" smtClean="0">
                <a:effectLst>
                  <a:outerShdw blurRad="50800" dist="38100" dir="2700000">
                    <a:srgbClr val="000000">
                      <a:alpha val="43000"/>
                    </a:srgbClr>
                  </a:outerShdw>
                </a:effectLst>
                <a:latin typeface="Times New Roman"/>
                <a:cs typeface="Times New Roman"/>
              </a:rPr>
              <a:t>“…Manifest evidence of the righteous judgment of God, that you may be counted worthy of the kingdom of God, for which you also suffer; since it is a righteous thing with God to repay with tribulation those who trouble you, and to give you who are troubled rest with us when the Lord Jesus is revealed from heaven with His mighty angels,” (NKJV).</a:t>
            </a:r>
            <a:endParaRPr lang="en-US" sz="3100" b="1" dirty="0">
              <a:effectLst>
                <a:outerShdw blurRad="50800" dist="38100" dir="2700000">
                  <a:srgbClr val="000000">
                    <a:alpha val="43000"/>
                  </a:srgbClr>
                </a:outerShdw>
              </a:effectLst>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865241"/>
            <a:ext cx="7772400" cy="902989"/>
          </a:xfrm>
        </p:spPr>
        <p:txBody>
          <a:bodyPr/>
          <a:lstStyle/>
          <a:p>
            <a:r>
              <a:rPr lang="en-US" dirty="0" smtClean="0">
                <a:latin typeface="Arial"/>
                <a:cs typeface="Arial"/>
              </a:rPr>
              <a:t>Rest For the Soul</a:t>
            </a:r>
            <a:endParaRPr lang="en-US" dirty="0">
              <a:latin typeface="Arial"/>
              <a:cs typeface="Arial"/>
            </a:endParaRPr>
          </a:p>
        </p:txBody>
      </p:sp>
      <p:sp>
        <p:nvSpPr>
          <p:cNvPr id="5" name="Text Placeholder 4"/>
          <p:cNvSpPr>
            <a:spLocks noGrp="1"/>
          </p:cNvSpPr>
          <p:nvPr>
            <p:ph type="body" idx="1"/>
          </p:nvPr>
        </p:nvSpPr>
        <p:spPr>
          <a:xfrm>
            <a:off x="530351" y="2112893"/>
            <a:ext cx="7980111" cy="4308878"/>
          </a:xfrm>
          <a:effectLst/>
        </p:spPr>
        <p:txBody>
          <a:bodyPr>
            <a:normAutofit/>
          </a:bodyPr>
          <a:lstStyle/>
          <a:p>
            <a:pPr marL="341313" indent="-341313">
              <a:buFont typeface="Arial"/>
              <a:buChar char="•"/>
            </a:pPr>
            <a:r>
              <a:rPr lang="en-US" sz="3200" b="1" dirty="0" smtClean="0">
                <a:effectLst>
                  <a:outerShdw blurRad="50800" dist="38100" dir="2700000">
                    <a:srgbClr val="000000">
                      <a:alpha val="43000"/>
                    </a:srgbClr>
                  </a:outerShdw>
                </a:effectLst>
                <a:latin typeface="Times New Roman"/>
                <a:cs typeface="Times New Roman"/>
              </a:rPr>
              <a:t>Rest is for the weary—only those who have labored receive rest.</a:t>
            </a:r>
          </a:p>
          <a:p>
            <a:pPr marL="341313" indent="-341313">
              <a:buFont typeface="Arial"/>
              <a:buChar char="•"/>
            </a:pPr>
            <a:r>
              <a:rPr lang="en-US" sz="3200" b="1" dirty="0" smtClean="0">
                <a:effectLst>
                  <a:outerShdw blurRad="50800" dist="38100" dir="2700000">
                    <a:srgbClr val="000000">
                      <a:alpha val="43000"/>
                    </a:srgbClr>
                  </a:outerShdw>
                </a:effectLst>
                <a:latin typeface="Times New Roman"/>
                <a:cs typeface="Times New Roman"/>
              </a:rPr>
              <a:t>The Jews had days and years of rest for themselves, their servants, their animals, and land.</a:t>
            </a:r>
          </a:p>
          <a:p>
            <a:pPr marL="341313" indent="-341313">
              <a:buFont typeface="Arial"/>
              <a:buChar char="•"/>
            </a:pPr>
            <a:r>
              <a:rPr lang="en-US" sz="3200" b="1" dirty="0" smtClean="0">
                <a:effectLst>
                  <a:outerShdw blurRad="50800" dist="38100" dir="2700000">
                    <a:srgbClr val="000000">
                      <a:alpha val="43000"/>
                    </a:srgbClr>
                  </a:outerShdw>
                </a:effectLst>
                <a:latin typeface="Times New Roman"/>
                <a:cs typeface="Times New Roman"/>
              </a:rPr>
              <a:t>Jesus promises rest for those who are “weary and heavy laden.”</a:t>
            </a:r>
            <a:endParaRPr lang="en-US" sz="3200" b="1" dirty="0">
              <a:effectLst>
                <a:outerShdw blurRad="50800" dist="38100" dir="2700000">
                  <a:srgbClr val="000000">
                    <a:alpha val="43000"/>
                  </a:srgbClr>
                </a:outerShdw>
              </a:effectLst>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865241"/>
            <a:ext cx="7772400" cy="902989"/>
          </a:xfrm>
        </p:spPr>
        <p:txBody>
          <a:bodyPr/>
          <a:lstStyle/>
          <a:p>
            <a:r>
              <a:rPr lang="en-US" dirty="0" smtClean="0">
                <a:latin typeface="Arial"/>
                <a:cs typeface="Arial"/>
              </a:rPr>
              <a:t>Rest For the Soul</a:t>
            </a:r>
            <a:endParaRPr lang="en-US" dirty="0">
              <a:latin typeface="Arial"/>
              <a:cs typeface="Arial"/>
            </a:endParaRPr>
          </a:p>
        </p:txBody>
      </p:sp>
      <p:sp>
        <p:nvSpPr>
          <p:cNvPr id="5" name="Text Placeholder 4"/>
          <p:cNvSpPr>
            <a:spLocks noGrp="1"/>
          </p:cNvSpPr>
          <p:nvPr>
            <p:ph type="body" idx="1"/>
          </p:nvPr>
        </p:nvSpPr>
        <p:spPr>
          <a:xfrm>
            <a:off x="330398" y="1961641"/>
            <a:ext cx="8590326" cy="4718262"/>
          </a:xfrm>
          <a:effectLst/>
        </p:spPr>
        <p:txBody>
          <a:bodyPr>
            <a:normAutofit/>
          </a:bodyPr>
          <a:lstStyle/>
          <a:p>
            <a:pPr marL="341313" indent="-341313"/>
            <a:r>
              <a:rPr lang="en-US" sz="3600" b="1" dirty="0" smtClean="0">
                <a:effectLst>
                  <a:outerShdw blurRad="50800" dist="38100" dir="2700000">
                    <a:srgbClr val="000000">
                      <a:alpha val="43000"/>
                    </a:srgbClr>
                  </a:outerShdw>
                </a:effectLst>
                <a:latin typeface="Times New Roman"/>
                <a:cs typeface="Times New Roman"/>
              </a:rPr>
              <a:t>I. Rest During the Old Testament.</a:t>
            </a:r>
          </a:p>
          <a:p>
            <a:pPr marL="1154430" lvl="1" indent="-514350">
              <a:buClr>
                <a:schemeClr val="tx1"/>
              </a:buClr>
              <a:buSzPct val="100000"/>
              <a:buAutoNum type="alphaUcPeriod"/>
            </a:pPr>
            <a:r>
              <a:rPr lang="en-US" sz="2800" b="1" dirty="0" smtClean="0">
                <a:effectLst>
                  <a:outerShdw blurRad="50800" dist="38100" dir="2700000">
                    <a:srgbClr val="000000">
                      <a:alpha val="43000"/>
                    </a:srgbClr>
                  </a:outerShdw>
                </a:effectLst>
                <a:latin typeface="Times New Roman"/>
                <a:cs typeface="Times New Roman"/>
              </a:rPr>
              <a:t>God rested from His labor (Gen. 2:1-4).</a:t>
            </a:r>
          </a:p>
          <a:p>
            <a:pPr marL="1154430" lvl="1" indent="-514350">
              <a:buClrTx/>
              <a:buSzPct val="100000"/>
              <a:buAutoNum type="alphaUcPeriod"/>
            </a:pPr>
            <a:r>
              <a:rPr lang="en-US" sz="2800" b="1" dirty="0" smtClean="0">
                <a:effectLst>
                  <a:outerShdw blurRad="50800" dist="38100" dir="2700000">
                    <a:srgbClr val="000000">
                      <a:alpha val="43000"/>
                    </a:srgbClr>
                  </a:outerShdw>
                </a:effectLst>
                <a:latin typeface="Times New Roman"/>
                <a:cs typeface="Times New Roman"/>
              </a:rPr>
              <a:t>The Jews were commanded to keep a day of rest (Exod. 20:8-11).</a:t>
            </a:r>
          </a:p>
          <a:p>
            <a:pPr marL="1428750" lvl="2" indent="-514350">
              <a:buClrTx/>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This was not kept before Moses (Neh. 9:13-14).</a:t>
            </a:r>
          </a:p>
          <a:p>
            <a:pPr marL="1428750" lvl="2" indent="-514350">
              <a:buClrTx/>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It is not commanded in Christ (Col. 2:16-17).</a:t>
            </a:r>
          </a:p>
          <a:p>
            <a:pPr marL="1154430" lvl="1" indent="-514350">
              <a:buClrTx/>
              <a:buSzPct val="100000"/>
              <a:buFont typeface="+mj-lt"/>
              <a:buAutoNum type="alphaUcPeriod"/>
            </a:pPr>
            <a:r>
              <a:rPr lang="en-US" sz="2800" b="1" dirty="0" smtClean="0">
                <a:effectLst>
                  <a:outerShdw blurRad="50800" dist="38100" dir="2700000">
                    <a:srgbClr val="000000">
                      <a:alpha val="43000"/>
                    </a:srgbClr>
                  </a:outerShdw>
                </a:effectLst>
                <a:latin typeface="Times New Roman"/>
                <a:cs typeface="Times New Roman"/>
              </a:rPr>
              <a:t>The Promised land was a type of rest (Ps. 95:7-11).</a:t>
            </a:r>
          </a:p>
          <a:p>
            <a:pPr marL="1428750" lvl="2" indent="-514350">
              <a:buClrTx/>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There was another rest God still offers.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865241"/>
            <a:ext cx="7772400" cy="902989"/>
          </a:xfrm>
        </p:spPr>
        <p:txBody>
          <a:bodyPr/>
          <a:lstStyle/>
          <a:p>
            <a:r>
              <a:rPr lang="en-US" dirty="0" smtClean="0">
                <a:latin typeface="Arial"/>
                <a:cs typeface="Arial"/>
              </a:rPr>
              <a:t>Rest For the Soul</a:t>
            </a:r>
            <a:endParaRPr lang="en-US" dirty="0">
              <a:latin typeface="Arial"/>
              <a:cs typeface="Arial"/>
            </a:endParaRPr>
          </a:p>
        </p:txBody>
      </p:sp>
      <p:sp>
        <p:nvSpPr>
          <p:cNvPr id="5" name="Text Placeholder 4"/>
          <p:cNvSpPr>
            <a:spLocks noGrp="1"/>
          </p:cNvSpPr>
          <p:nvPr>
            <p:ph type="body" idx="1"/>
          </p:nvPr>
        </p:nvSpPr>
        <p:spPr>
          <a:xfrm>
            <a:off x="330398" y="1961641"/>
            <a:ext cx="8590326" cy="4718262"/>
          </a:xfrm>
          <a:effectLst/>
        </p:spPr>
        <p:txBody>
          <a:bodyPr>
            <a:normAutofit/>
          </a:bodyPr>
          <a:lstStyle/>
          <a:p>
            <a:pPr marL="341313" indent="-341313"/>
            <a:r>
              <a:rPr lang="en-US" sz="3600" b="1" dirty="0" smtClean="0">
                <a:effectLst>
                  <a:outerShdw blurRad="50800" dist="38100" dir="2700000">
                    <a:srgbClr val="000000">
                      <a:alpha val="43000"/>
                    </a:srgbClr>
                  </a:outerShdw>
                </a:effectLst>
                <a:latin typeface="Times New Roman"/>
                <a:cs typeface="Times New Roman"/>
              </a:rPr>
              <a:t>II. Rest In the Book of Hebrews.</a:t>
            </a:r>
          </a:p>
          <a:p>
            <a:pPr marL="1154430" lvl="1" indent="-514350">
              <a:buClr>
                <a:schemeClr val="tx1"/>
              </a:buClr>
              <a:buSzPct val="100000"/>
              <a:buAutoNum type="alphaUcPeriod"/>
            </a:pPr>
            <a:r>
              <a:rPr lang="en-US" sz="2800" b="1" dirty="0" smtClean="0">
                <a:effectLst>
                  <a:outerShdw blurRad="50800" dist="38100" dir="2700000">
                    <a:srgbClr val="000000">
                      <a:alpha val="43000"/>
                    </a:srgbClr>
                  </a:outerShdw>
                </a:effectLst>
                <a:latin typeface="Times New Roman"/>
                <a:cs typeface="Times New Roman"/>
              </a:rPr>
              <a:t>The writer quotes this text (Heb. 3:7-12).</a:t>
            </a:r>
          </a:p>
          <a:p>
            <a:pPr marL="1428750" lvl="2" indent="-514350">
              <a:buClr>
                <a:schemeClr val="tx1"/>
              </a:buClr>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We must not depart from God.</a:t>
            </a:r>
          </a:p>
          <a:p>
            <a:pPr marL="1154430" lvl="1" indent="-514350">
              <a:buClrTx/>
              <a:buSzPct val="100000"/>
              <a:buAutoNum type="alphaUcPeriod"/>
            </a:pPr>
            <a:r>
              <a:rPr lang="en-US" sz="2800" b="1" dirty="0" smtClean="0">
                <a:effectLst>
                  <a:outerShdw blurRad="50800" dist="38100" dir="2700000">
                    <a:srgbClr val="000000">
                      <a:alpha val="43000"/>
                    </a:srgbClr>
                  </a:outerShdw>
                </a:effectLst>
                <a:latin typeface="Times New Roman"/>
                <a:cs typeface="Times New Roman"/>
              </a:rPr>
              <a:t>They could not see Canaan because of unbelief (Heb. 3:13-19).</a:t>
            </a:r>
          </a:p>
          <a:p>
            <a:pPr marL="1154430" lvl="1" indent="-514350">
              <a:buClrTx/>
              <a:buSzPct val="100000"/>
              <a:buFont typeface="+mj-lt"/>
              <a:buAutoNum type="alphaUcPeriod"/>
            </a:pPr>
            <a:r>
              <a:rPr lang="en-US" sz="2800" b="1" dirty="0" smtClean="0">
                <a:effectLst>
                  <a:outerShdw blurRad="50800" dist="38100" dir="2700000">
                    <a:srgbClr val="000000">
                      <a:alpha val="43000"/>
                    </a:srgbClr>
                  </a:outerShdw>
                </a:effectLst>
                <a:latin typeface="Times New Roman"/>
                <a:cs typeface="Times New Roman"/>
              </a:rPr>
              <a:t>The writer argues that the Psalmist points to another rest (Heb. 4:1-11).</a:t>
            </a:r>
          </a:p>
          <a:p>
            <a:pPr marL="1428750" lvl="2" indent="-514350">
              <a:buClrTx/>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Heaven is this final rest (2 Thess. 1:7; Rev. 14:9-13).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865241"/>
            <a:ext cx="7772400" cy="902989"/>
          </a:xfrm>
        </p:spPr>
        <p:txBody>
          <a:bodyPr/>
          <a:lstStyle/>
          <a:p>
            <a:r>
              <a:rPr lang="en-US" dirty="0" smtClean="0">
                <a:latin typeface="Arial"/>
                <a:cs typeface="Arial"/>
              </a:rPr>
              <a:t>Rest For the Soul</a:t>
            </a:r>
            <a:endParaRPr lang="en-US" dirty="0">
              <a:latin typeface="Arial"/>
              <a:cs typeface="Arial"/>
            </a:endParaRPr>
          </a:p>
        </p:txBody>
      </p:sp>
      <p:sp>
        <p:nvSpPr>
          <p:cNvPr id="5" name="Text Placeholder 4"/>
          <p:cNvSpPr>
            <a:spLocks noGrp="1"/>
          </p:cNvSpPr>
          <p:nvPr>
            <p:ph type="body" idx="1"/>
          </p:nvPr>
        </p:nvSpPr>
        <p:spPr>
          <a:xfrm>
            <a:off x="330398" y="1961641"/>
            <a:ext cx="8590326" cy="4718262"/>
          </a:xfrm>
          <a:effectLst/>
        </p:spPr>
        <p:txBody>
          <a:bodyPr>
            <a:normAutofit/>
          </a:bodyPr>
          <a:lstStyle/>
          <a:p>
            <a:pPr marL="341313" indent="-341313"/>
            <a:r>
              <a:rPr lang="en-US" sz="3600" b="1" dirty="0" smtClean="0">
                <a:effectLst>
                  <a:outerShdw blurRad="50800" dist="38100" dir="2700000">
                    <a:srgbClr val="000000">
                      <a:alpha val="43000"/>
                    </a:srgbClr>
                  </a:outerShdw>
                </a:effectLst>
                <a:latin typeface="Times New Roman"/>
                <a:cs typeface="Times New Roman"/>
              </a:rPr>
              <a:t>II. Who Will Receive This Rest?</a:t>
            </a:r>
          </a:p>
          <a:p>
            <a:pPr marL="1154430" lvl="1" indent="-514350">
              <a:buClr>
                <a:schemeClr val="tx1"/>
              </a:buClr>
              <a:buSzPct val="100000"/>
              <a:buAutoNum type="alphaUcPeriod"/>
            </a:pPr>
            <a:r>
              <a:rPr lang="en-US" sz="2800" b="1" dirty="0" smtClean="0">
                <a:effectLst>
                  <a:outerShdw blurRad="50800" dist="38100" dir="2700000">
                    <a:srgbClr val="000000">
                      <a:alpha val="43000"/>
                    </a:srgbClr>
                  </a:outerShdw>
                </a:effectLst>
                <a:latin typeface="Times New Roman"/>
                <a:cs typeface="Times New Roman"/>
              </a:rPr>
              <a:t>Those who will not enter His rest are…</a:t>
            </a:r>
          </a:p>
          <a:p>
            <a:pPr marL="1428750" lvl="2" indent="-514350">
              <a:buClr>
                <a:schemeClr val="tx1"/>
              </a:buClr>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Those who do not believe (Heb. 3:12).</a:t>
            </a:r>
          </a:p>
          <a:p>
            <a:pPr marL="1428750" lvl="2" indent="-514350">
              <a:buClr>
                <a:schemeClr val="tx1"/>
              </a:buClr>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Those who do not obey (Heb. 3:18).</a:t>
            </a:r>
          </a:p>
          <a:p>
            <a:pPr marL="1428750" lvl="2" indent="-514350">
              <a:buClr>
                <a:schemeClr val="tx1"/>
              </a:buClr>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Those who worship the beast (Rev. 14:11).</a:t>
            </a:r>
          </a:p>
          <a:p>
            <a:pPr marL="1154430" lvl="1" indent="-514350">
              <a:buClrTx/>
              <a:buSzPct val="100000"/>
              <a:buAutoNum type="alphaUcPeriod"/>
            </a:pPr>
            <a:r>
              <a:rPr lang="en-US" sz="2800" b="1" dirty="0" smtClean="0">
                <a:effectLst>
                  <a:outerShdw blurRad="50800" dist="38100" dir="2700000">
                    <a:srgbClr val="000000">
                      <a:alpha val="43000"/>
                    </a:srgbClr>
                  </a:outerShdw>
                </a:effectLst>
                <a:latin typeface="Times New Roman"/>
                <a:cs typeface="Times New Roman"/>
              </a:rPr>
              <a:t>Those who will enter His rest are…</a:t>
            </a:r>
          </a:p>
          <a:p>
            <a:pPr marL="1428750" lvl="2" indent="-514350">
              <a:buClrTx/>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Those who fear God (Heb. 4:1).</a:t>
            </a:r>
          </a:p>
          <a:p>
            <a:pPr marL="1428750" lvl="2" indent="-514350">
              <a:buClrTx/>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Those who learn of Christ (Matt. 11:29).</a:t>
            </a:r>
          </a:p>
          <a:p>
            <a:pPr marL="1428750" lvl="2" indent="-514350">
              <a:buClrTx/>
              <a:buSzPct val="100000"/>
              <a:buFont typeface="Arial"/>
              <a:buChar char="•"/>
            </a:pPr>
            <a:r>
              <a:rPr lang="en-US" sz="2600" b="1" dirty="0" smtClean="0">
                <a:effectLst>
                  <a:outerShdw blurRad="50800" dist="38100" dir="2700000">
                    <a:srgbClr val="000000">
                      <a:alpha val="43000"/>
                    </a:srgbClr>
                  </a:outerShdw>
                </a:effectLst>
                <a:latin typeface="Times New Roman"/>
                <a:cs typeface="Times New Roman"/>
              </a:rPr>
              <a:t>Those who die in Christ (Rev. 14:13).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72</TotalTime>
  <Words>499</Words>
  <Application>Microsoft Macintosh PowerPoint</Application>
  <PresentationFormat>On-screen Show (4:3)</PresentationFormat>
  <Paragraphs>33</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Flow</vt:lpstr>
      <vt:lpstr>Matthew 11:28-29</vt:lpstr>
      <vt:lpstr>2 Thessalonians 1:5-7</vt:lpstr>
      <vt:lpstr>Rest For the Soul</vt:lpstr>
      <vt:lpstr>Rest For the Soul</vt:lpstr>
      <vt:lpstr>Rest For the Soul</vt:lpstr>
      <vt:lpstr>Rest For the Soul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11:28-29</dc:title>
  <dc:creator>Kyle Pope</dc:creator>
  <cp:lastModifiedBy>Kyle Pope</cp:lastModifiedBy>
  <cp:revision>3</cp:revision>
  <dcterms:created xsi:type="dcterms:W3CDTF">2013-12-10T03:09:34Z</dcterms:created>
  <dcterms:modified xsi:type="dcterms:W3CDTF">2013-12-10T03:09:48Z</dcterms:modified>
</cp:coreProperties>
</file>