
<file path=[Content_Types].xml><?xml version="1.0" encoding="utf-8"?>
<Types xmlns="http://schemas.openxmlformats.org/package/2006/content-types">
  <Default Extension="rels" ContentType="application/vnd.openxmlformats-package.relationships+xml"/>
  <Override PartName="/customXml/itemProps2.xml" ContentType="application/vnd.openxmlformats-officedocument.customXmlPropertie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customXml/itemProps1.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3"/>
  </p:sldMasterIdLst>
  <p:sldIdLst>
    <p:sldId id="258" r:id="rId4"/>
    <p:sldId id="257" r:id="rId5"/>
    <p:sldId id="259" r:id="rId6"/>
    <p:sldId id="260" r:id="rId7"/>
    <p:sldId id="261" r:id="rId8"/>
    <p:sldId id="262" r:id="rId9"/>
    <p:sldId id="263" r:id="rId10"/>
    <p:sldId id="264" r:id="rId1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EECAA"/>
    <a:srgbClr val="BBCD2A"/>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34606" autoAdjust="0"/>
    <p:restoredTop sz="90929" autoAdjust="0"/>
  </p:normalViewPr>
  <p:slideViewPr>
    <p:cSldViewPr>
      <p:cViewPr varScale="1">
        <p:scale>
          <a:sx n="110" d="100"/>
          <a:sy n="110" d="100"/>
        </p:scale>
        <p:origin x="-120" y="-3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slideMaster" Target="slideMasters/slide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D2808F2D-8ED8-F245-A6B8-F9B2882FEF1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F987ADC-0D50-5F43-A525-83144027D32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65A7824F-B039-8B4F-9B24-499746B0DE6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2BC44B1F-C8DB-524C-804E-59FBC233623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B93A191D-D8C2-4B4E-BDDD-BB98B011982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D4C3AC1C-F5D4-1B45-9AE4-92A2BECF5C9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F3E1A7DD-8B18-1149-873B-A212ECC43B3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61AF5A26-A41C-AB45-85A1-FE4D56FB05B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8D6F0B75-86FF-6344-BC1F-D98CA164AAB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6940F158-CA3F-3C40-9042-E8C91DF7B8B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8BDAF75D-4AE2-8C4B-9630-409AD58A91B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DD197CC3-0E01-B943-8857-99B8B252E4A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128"/>
          <a:cs typeface="ＭＳ Ｐゴシック" charset="-128"/>
        </a:defRPr>
      </a:lvl2pPr>
      <a:lvl3pPr algn="ctr" rtl="0" fontAlgn="base">
        <a:spcBef>
          <a:spcPct val="0"/>
        </a:spcBef>
        <a:spcAft>
          <a:spcPct val="0"/>
        </a:spcAft>
        <a:defRPr sz="4400">
          <a:solidFill>
            <a:schemeClr val="tx2"/>
          </a:solidFill>
          <a:latin typeface="Arial" charset="0"/>
          <a:ea typeface="ＭＳ Ｐゴシック" charset="-128"/>
          <a:cs typeface="ＭＳ Ｐゴシック" charset="-128"/>
        </a:defRPr>
      </a:lvl3pPr>
      <a:lvl4pPr algn="ctr" rtl="0" fontAlgn="base">
        <a:spcBef>
          <a:spcPct val="0"/>
        </a:spcBef>
        <a:spcAft>
          <a:spcPct val="0"/>
        </a:spcAft>
        <a:defRPr sz="4400">
          <a:solidFill>
            <a:schemeClr val="tx2"/>
          </a:solidFill>
          <a:latin typeface="Arial" charset="0"/>
          <a:ea typeface="ＭＳ Ｐゴシック" charset="-128"/>
          <a:cs typeface="ＭＳ Ｐゴシック" charset="-128"/>
        </a:defRPr>
      </a:lvl4pPr>
      <a:lvl5pPr algn="ctr" rtl="0" fontAlgn="base">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6" name="Picture 4" descr="PowerPoint2"/>
          <p:cNvPicPr>
            <a:picLocks noChangeAspect="1" noChangeArrowheads="1"/>
          </p:cNvPicPr>
          <p:nvPr/>
        </p:nvPicPr>
        <p:blipFill>
          <a:blip r:embed="rId2"/>
          <a:srcRect/>
          <a:stretch>
            <a:fillRect/>
          </a:stretch>
        </p:blipFill>
        <p:spPr bwMode="auto">
          <a:xfrm rot="10800000">
            <a:off x="0" y="0"/>
            <a:ext cx="9144000" cy="7061200"/>
          </a:xfrm>
          <a:prstGeom prst="rect">
            <a:avLst/>
          </a:prstGeom>
          <a:noFill/>
        </p:spPr>
      </p:pic>
      <p:sp>
        <p:nvSpPr>
          <p:cNvPr id="3077" name="Text Box 5"/>
          <p:cNvSpPr txBox="1">
            <a:spLocks noChangeArrowheads="1"/>
          </p:cNvSpPr>
          <p:nvPr/>
        </p:nvSpPr>
        <p:spPr bwMode="auto">
          <a:xfrm>
            <a:off x="685800" y="228600"/>
            <a:ext cx="7772400" cy="769441"/>
          </a:xfrm>
          <a:prstGeom prst="rect">
            <a:avLst/>
          </a:prstGeom>
          <a:noFill/>
          <a:ln w="9525">
            <a:noFill/>
            <a:miter lim="800000"/>
            <a:headEnd/>
            <a:tailEnd/>
          </a:ln>
        </p:spPr>
        <p:txBody>
          <a:bodyPr>
            <a:prstTxWarp prst="textNoShape">
              <a:avLst/>
            </a:prstTxWarp>
            <a:spAutoFit/>
          </a:bodyPr>
          <a:lstStyle/>
          <a:p>
            <a:pPr algn="r">
              <a:spcBef>
                <a:spcPct val="50000"/>
              </a:spcBef>
            </a:pPr>
            <a:r>
              <a:rPr lang="en-US" sz="4400" b="1" i="1" dirty="0" smtClean="0">
                <a:solidFill>
                  <a:srgbClr val="FEECAA"/>
                </a:solidFill>
                <a:latin typeface="Times New Roman"/>
                <a:cs typeface="Times New Roman"/>
              </a:rPr>
              <a:t>Hebrews 11:24-27</a:t>
            </a:r>
            <a:endParaRPr lang="en-US" b="1" i="1" dirty="0">
              <a:solidFill>
                <a:srgbClr val="FEECAA"/>
              </a:solidFill>
              <a:latin typeface="Times New Roman"/>
              <a:cs typeface="Times New Roman"/>
            </a:endParaRPr>
          </a:p>
        </p:txBody>
      </p:sp>
      <p:sp>
        <p:nvSpPr>
          <p:cNvPr id="3078" name="Text Box 6"/>
          <p:cNvSpPr txBox="1">
            <a:spLocks noChangeArrowheads="1"/>
          </p:cNvSpPr>
          <p:nvPr/>
        </p:nvSpPr>
        <p:spPr bwMode="auto">
          <a:xfrm>
            <a:off x="1066800" y="1752600"/>
            <a:ext cx="7162800" cy="4255011"/>
          </a:xfrm>
          <a:prstGeom prst="rect">
            <a:avLst/>
          </a:prstGeom>
          <a:noFill/>
          <a:ln w="9525">
            <a:noFill/>
            <a:miter lim="800000"/>
            <a:headEnd/>
            <a:tailEnd/>
          </a:ln>
        </p:spPr>
        <p:txBody>
          <a:bodyPr wrap="square">
            <a:prstTxWarp prst="textNoShape">
              <a:avLst/>
            </a:prstTxWarp>
            <a:spAutoFit/>
          </a:bodyPr>
          <a:lstStyle/>
          <a:p>
            <a:pPr algn="r">
              <a:lnSpc>
                <a:spcPct val="90000"/>
              </a:lnSpc>
            </a:pPr>
            <a:r>
              <a:rPr lang="en-US" sz="3000" dirty="0" smtClean="0">
                <a:solidFill>
                  <a:srgbClr val="561715"/>
                </a:solidFill>
                <a:latin typeface="Times New Roman"/>
                <a:cs typeface="Times New Roman"/>
              </a:rPr>
              <a:t>“By faith Moses, when he became of age, refused to be called the son of Pharaoh’s daughter, choosing rather to suffer affliction with the people of God than to enjoy the passing pleasures of sin, esteeming the reproach of Christ greater riches than the treasures in Egypt; for he looked to the reward.</a:t>
            </a:r>
            <a:r>
              <a:rPr lang="en-US" sz="3000" dirty="0">
                <a:solidFill>
                  <a:srgbClr val="561715"/>
                </a:solidFill>
                <a:latin typeface="Times New Roman"/>
                <a:cs typeface="Times New Roman"/>
              </a:rPr>
              <a:t> </a:t>
            </a:r>
            <a:r>
              <a:rPr lang="en-US" sz="3000" dirty="0" smtClean="0">
                <a:solidFill>
                  <a:srgbClr val="561715"/>
                </a:solidFill>
                <a:latin typeface="Times New Roman"/>
                <a:cs typeface="Times New Roman"/>
              </a:rPr>
              <a:t>By faith he forsook Egypt, not fearing the wrath of the king; for he endured as seeing Him who is invisible” (NKJV).</a:t>
            </a:r>
            <a:endParaRPr lang="en-US" sz="3000" dirty="0">
              <a:solidFill>
                <a:srgbClr val="64390C"/>
              </a:solidFill>
              <a:latin typeface="Times New Roman"/>
              <a:cs typeface="Times New Roman"/>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7"/>
                                        </p:tgtEl>
                                        <p:attrNameLst>
                                          <p:attrName>style.visibility</p:attrName>
                                        </p:attrNameLst>
                                      </p:cBhvr>
                                      <p:to>
                                        <p:strVal val="visible"/>
                                      </p:to>
                                    </p:set>
                                    <p:anim calcmode="lin" valueType="num">
                                      <p:cBhvr>
                                        <p:cTn id="7" dur="1000" fill="hold"/>
                                        <p:tgtEl>
                                          <p:spTgt spid="3077"/>
                                        </p:tgtEl>
                                        <p:attrNameLst>
                                          <p:attrName>ppt_x</p:attrName>
                                        </p:attrNameLst>
                                      </p:cBhvr>
                                      <p:tavLst>
                                        <p:tav tm="0">
                                          <p:val>
                                            <p:strVal val="#ppt_x-.2"/>
                                          </p:val>
                                        </p:tav>
                                        <p:tav tm="100000">
                                          <p:val>
                                            <p:strVal val="#ppt_x"/>
                                          </p:val>
                                        </p:tav>
                                      </p:tavLst>
                                    </p:anim>
                                    <p:anim calcmode="lin" valueType="num">
                                      <p:cBhvr>
                                        <p:cTn id="8" dur="1000" fill="hold"/>
                                        <p:tgtEl>
                                          <p:spTgt spid="3077"/>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7"/>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078"/>
                                        </p:tgtEl>
                                        <p:attrNameLst>
                                          <p:attrName>style.visibility</p:attrName>
                                        </p:attrNameLst>
                                      </p:cBhvr>
                                      <p:to>
                                        <p:strVal val="visible"/>
                                      </p:to>
                                    </p:set>
                                    <p:animEffect transition="in" filter="fade">
                                      <p:cBhvr>
                                        <p:cTn id="13" dur="1000"/>
                                        <p:tgtEl>
                                          <p:spTgt spid="3078"/>
                                        </p:tgtEl>
                                      </p:cBhvr>
                                    </p:animEffect>
                                    <p:anim calcmode="lin" valueType="num">
                                      <p:cBhvr>
                                        <p:cTn id="14" dur="1000" fill="hold"/>
                                        <p:tgtEl>
                                          <p:spTgt spid="3078"/>
                                        </p:tgtEl>
                                        <p:attrNameLst>
                                          <p:attrName>ppt_x</p:attrName>
                                        </p:attrNameLst>
                                      </p:cBhvr>
                                      <p:tavLst>
                                        <p:tav tm="0">
                                          <p:val>
                                            <p:strVal val="#ppt_x"/>
                                          </p:val>
                                        </p:tav>
                                        <p:tav tm="100000">
                                          <p:val>
                                            <p:strVal val="#ppt_x"/>
                                          </p:val>
                                        </p:tav>
                                      </p:tavLst>
                                    </p:anim>
                                    <p:anim calcmode="lin" valueType="num">
                                      <p:cBhvr>
                                        <p:cTn id="15" dur="1000" fill="hold"/>
                                        <p:tgtEl>
                                          <p:spTgt spid="30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3078"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6" name="Picture 4" descr="PowerPoint2"/>
          <p:cNvPicPr>
            <a:picLocks noChangeAspect="1" noChangeArrowheads="1"/>
          </p:cNvPicPr>
          <p:nvPr/>
        </p:nvPicPr>
        <p:blipFill>
          <a:blip r:embed="rId2"/>
          <a:srcRect/>
          <a:stretch>
            <a:fillRect/>
          </a:stretch>
        </p:blipFill>
        <p:spPr bwMode="auto">
          <a:xfrm rot="10800000">
            <a:off x="0" y="0"/>
            <a:ext cx="9144000" cy="7061200"/>
          </a:xfrm>
          <a:prstGeom prst="rect">
            <a:avLst/>
          </a:prstGeom>
          <a:noFill/>
        </p:spPr>
      </p:pic>
      <p:sp>
        <p:nvSpPr>
          <p:cNvPr id="3077" name="Text Box 5"/>
          <p:cNvSpPr txBox="1">
            <a:spLocks noChangeArrowheads="1"/>
          </p:cNvSpPr>
          <p:nvPr/>
        </p:nvSpPr>
        <p:spPr bwMode="auto">
          <a:xfrm>
            <a:off x="685800" y="228600"/>
            <a:ext cx="7772400" cy="769441"/>
          </a:xfrm>
          <a:prstGeom prst="rect">
            <a:avLst/>
          </a:prstGeom>
          <a:noFill/>
          <a:ln w="9525">
            <a:noFill/>
            <a:miter lim="800000"/>
            <a:headEnd/>
            <a:tailEnd/>
          </a:ln>
        </p:spPr>
        <p:txBody>
          <a:bodyPr>
            <a:prstTxWarp prst="textNoShape">
              <a:avLst/>
            </a:prstTxWarp>
            <a:spAutoFit/>
          </a:bodyPr>
          <a:lstStyle/>
          <a:p>
            <a:pPr algn="ctr">
              <a:spcBef>
                <a:spcPct val="50000"/>
              </a:spcBef>
            </a:pPr>
            <a:r>
              <a:rPr lang="en-US" sz="4400" b="1" i="1" dirty="0" smtClean="0">
                <a:solidFill>
                  <a:srgbClr val="FEECAA"/>
                </a:solidFill>
                <a:latin typeface="Times New Roman"/>
                <a:cs typeface="Times New Roman"/>
              </a:rPr>
              <a:t>Moses In the Book of Hebrews</a:t>
            </a:r>
            <a:endParaRPr lang="en-US" b="1" i="1" dirty="0">
              <a:solidFill>
                <a:srgbClr val="FEECAA"/>
              </a:solidFill>
              <a:latin typeface="Times New Roman"/>
              <a:cs typeface="Times New Roman"/>
            </a:endParaRPr>
          </a:p>
        </p:txBody>
      </p:sp>
      <p:sp>
        <p:nvSpPr>
          <p:cNvPr id="3078" name="Text Box 6"/>
          <p:cNvSpPr txBox="1">
            <a:spLocks noChangeArrowheads="1"/>
          </p:cNvSpPr>
          <p:nvPr/>
        </p:nvSpPr>
        <p:spPr bwMode="auto">
          <a:xfrm>
            <a:off x="1066800" y="1905000"/>
            <a:ext cx="7162800" cy="3477875"/>
          </a:xfrm>
          <a:prstGeom prst="rect">
            <a:avLst/>
          </a:prstGeom>
          <a:noFill/>
          <a:ln w="9525">
            <a:noFill/>
            <a:miter lim="800000"/>
            <a:headEnd/>
            <a:tailEnd/>
          </a:ln>
        </p:spPr>
        <p:txBody>
          <a:bodyPr wrap="square">
            <a:prstTxWarp prst="textNoShape">
              <a:avLst/>
            </a:prstTxWarp>
            <a:spAutoFit/>
          </a:bodyPr>
          <a:lstStyle/>
          <a:p>
            <a:pPr algn="r"/>
            <a:r>
              <a:rPr lang="en-US" sz="4000" b="1" dirty="0" smtClean="0">
                <a:solidFill>
                  <a:srgbClr val="561715"/>
                </a:solidFill>
                <a:latin typeface="Times" charset="0"/>
              </a:rPr>
              <a:t>I. Rejected Earthly Glory</a:t>
            </a:r>
          </a:p>
          <a:p>
            <a:pPr algn="r">
              <a:spcAft>
                <a:spcPts val="1200"/>
              </a:spcAft>
            </a:pPr>
            <a:r>
              <a:rPr lang="en-US" dirty="0">
                <a:solidFill>
                  <a:srgbClr val="561715"/>
                </a:solidFill>
                <a:latin typeface="Times" charset="0"/>
              </a:rPr>
              <a:t> </a:t>
            </a:r>
            <a:r>
              <a:rPr lang="en-US" dirty="0" smtClean="0">
                <a:solidFill>
                  <a:srgbClr val="561715"/>
                </a:solidFill>
                <a:latin typeface="Times" charset="0"/>
              </a:rPr>
              <a:t>  </a:t>
            </a:r>
            <a:r>
              <a:rPr lang="en-US" sz="3200" dirty="0" smtClean="0">
                <a:solidFill>
                  <a:srgbClr val="561715"/>
                </a:solidFill>
                <a:latin typeface="Times" charset="0"/>
              </a:rPr>
              <a:t>“Refused to be called the son of Pharaoh’s daughter” (vs. 24)</a:t>
            </a:r>
            <a:r>
              <a:rPr lang="en-US" dirty="0" smtClean="0">
                <a:solidFill>
                  <a:srgbClr val="561715"/>
                </a:solidFill>
                <a:latin typeface="Times" charset="0"/>
              </a:rPr>
              <a:t>.</a:t>
            </a:r>
          </a:p>
          <a:p>
            <a:pPr marL="227013" indent="-227013">
              <a:spcAft>
                <a:spcPts val="1200"/>
              </a:spcAft>
              <a:buFontTx/>
              <a:buChar char="•"/>
            </a:pPr>
            <a:r>
              <a:rPr lang="en-US" sz="3200" dirty="0" smtClean="0">
                <a:solidFill>
                  <a:srgbClr val="561715"/>
                </a:solidFill>
                <a:latin typeface="Times" charset="0"/>
              </a:rPr>
              <a:t>Many love earthly glory (John 12:42-43).</a:t>
            </a:r>
          </a:p>
          <a:p>
            <a:pPr marL="227013" indent="-227013">
              <a:spcAft>
                <a:spcPts val="1200"/>
              </a:spcAft>
              <a:buFontTx/>
              <a:buChar char="•"/>
            </a:pPr>
            <a:r>
              <a:rPr lang="en-US" sz="3200" dirty="0" smtClean="0">
                <a:solidFill>
                  <a:srgbClr val="561715"/>
                </a:solidFill>
                <a:latin typeface="Times" charset="0"/>
              </a:rPr>
              <a:t>The apostles rejected earthly glory (1 Thess. 2:4-6).</a:t>
            </a:r>
            <a:endParaRPr lang="en-US" sz="2800" dirty="0">
              <a:solidFill>
                <a:srgbClr val="64390C"/>
              </a:solidFill>
              <a:latin typeface="Times"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7"/>
                                        </p:tgtEl>
                                        <p:attrNameLst>
                                          <p:attrName>style.visibility</p:attrName>
                                        </p:attrNameLst>
                                      </p:cBhvr>
                                      <p:to>
                                        <p:strVal val="visible"/>
                                      </p:to>
                                    </p:set>
                                    <p:anim calcmode="lin" valueType="num">
                                      <p:cBhvr>
                                        <p:cTn id="7" dur="1000" fill="hold"/>
                                        <p:tgtEl>
                                          <p:spTgt spid="3077"/>
                                        </p:tgtEl>
                                        <p:attrNameLst>
                                          <p:attrName>ppt_x</p:attrName>
                                        </p:attrNameLst>
                                      </p:cBhvr>
                                      <p:tavLst>
                                        <p:tav tm="0">
                                          <p:val>
                                            <p:strVal val="#ppt_x-.2"/>
                                          </p:val>
                                        </p:tav>
                                        <p:tav tm="100000">
                                          <p:val>
                                            <p:strVal val="#ppt_x"/>
                                          </p:val>
                                        </p:tav>
                                      </p:tavLst>
                                    </p:anim>
                                    <p:anim calcmode="lin" valueType="num">
                                      <p:cBhvr>
                                        <p:cTn id="8" dur="1000" fill="hold"/>
                                        <p:tgtEl>
                                          <p:spTgt spid="3077"/>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078">
                                            <p:txEl>
                                              <p:pRg st="0" end="0"/>
                                            </p:txEl>
                                          </p:spTgt>
                                        </p:tgtEl>
                                        <p:attrNameLst>
                                          <p:attrName>style.visibility</p:attrName>
                                        </p:attrNameLst>
                                      </p:cBhvr>
                                      <p:to>
                                        <p:strVal val="visible"/>
                                      </p:to>
                                    </p:set>
                                    <p:anim calcmode="lin" valueType="num">
                                      <p:cBhvr>
                                        <p:cTn id="14" dur="1000" fill="hold"/>
                                        <p:tgtEl>
                                          <p:spTgt spid="3078">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078">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07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078">
                                            <p:txEl>
                                              <p:pRg st="1" end="1"/>
                                            </p:txEl>
                                          </p:spTgt>
                                        </p:tgtEl>
                                        <p:attrNameLst>
                                          <p:attrName>style.visibility</p:attrName>
                                        </p:attrNameLst>
                                      </p:cBhvr>
                                      <p:to>
                                        <p:strVal val="visible"/>
                                      </p:to>
                                    </p:set>
                                    <p:animEffect transition="in" filter="fade">
                                      <p:cBhvr>
                                        <p:cTn id="21" dur="2000"/>
                                        <p:tgtEl>
                                          <p:spTgt spid="307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078">
                                            <p:txEl>
                                              <p:pRg st="2" end="2"/>
                                            </p:txEl>
                                          </p:spTgt>
                                        </p:tgtEl>
                                        <p:attrNameLst>
                                          <p:attrName>style.visibility</p:attrName>
                                        </p:attrNameLst>
                                      </p:cBhvr>
                                      <p:to>
                                        <p:strVal val="visible"/>
                                      </p:to>
                                    </p:set>
                                    <p:animEffect transition="in" filter="fade">
                                      <p:cBhvr>
                                        <p:cTn id="26" dur="1000"/>
                                        <p:tgtEl>
                                          <p:spTgt spid="3078">
                                            <p:txEl>
                                              <p:pRg st="2" end="2"/>
                                            </p:txEl>
                                          </p:spTgt>
                                        </p:tgtEl>
                                      </p:cBhvr>
                                    </p:animEffect>
                                    <p:anim calcmode="lin" valueType="num">
                                      <p:cBhvr>
                                        <p:cTn id="27" dur="1000" fill="hold"/>
                                        <p:tgtEl>
                                          <p:spTgt spid="3078">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07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078">
                                            <p:txEl>
                                              <p:pRg st="3" end="3"/>
                                            </p:txEl>
                                          </p:spTgt>
                                        </p:tgtEl>
                                        <p:attrNameLst>
                                          <p:attrName>style.visibility</p:attrName>
                                        </p:attrNameLst>
                                      </p:cBhvr>
                                      <p:to>
                                        <p:strVal val="visible"/>
                                      </p:to>
                                    </p:set>
                                    <p:animEffect transition="in" filter="fade">
                                      <p:cBhvr>
                                        <p:cTn id="33" dur="1000"/>
                                        <p:tgtEl>
                                          <p:spTgt spid="3078">
                                            <p:txEl>
                                              <p:pRg st="3" end="3"/>
                                            </p:txEl>
                                          </p:spTgt>
                                        </p:tgtEl>
                                      </p:cBhvr>
                                    </p:animEffect>
                                    <p:anim calcmode="lin" valueType="num">
                                      <p:cBhvr>
                                        <p:cTn id="34" dur="1000" fill="hold"/>
                                        <p:tgtEl>
                                          <p:spTgt spid="3078">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07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3078" grpId="0" build="p" bldLvl="2"/>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6" name="Picture 4" descr="PowerPoint2"/>
          <p:cNvPicPr>
            <a:picLocks noChangeAspect="1" noChangeArrowheads="1"/>
          </p:cNvPicPr>
          <p:nvPr/>
        </p:nvPicPr>
        <p:blipFill>
          <a:blip r:embed="rId2"/>
          <a:srcRect/>
          <a:stretch>
            <a:fillRect/>
          </a:stretch>
        </p:blipFill>
        <p:spPr bwMode="auto">
          <a:xfrm rot="10800000">
            <a:off x="0" y="0"/>
            <a:ext cx="9144000" cy="7061200"/>
          </a:xfrm>
          <a:prstGeom prst="rect">
            <a:avLst/>
          </a:prstGeom>
          <a:noFill/>
        </p:spPr>
      </p:pic>
      <p:sp>
        <p:nvSpPr>
          <p:cNvPr id="3077" name="Text Box 5"/>
          <p:cNvSpPr txBox="1">
            <a:spLocks noChangeArrowheads="1"/>
          </p:cNvSpPr>
          <p:nvPr/>
        </p:nvSpPr>
        <p:spPr bwMode="auto">
          <a:xfrm>
            <a:off x="685800" y="228600"/>
            <a:ext cx="7772400" cy="769441"/>
          </a:xfrm>
          <a:prstGeom prst="rect">
            <a:avLst/>
          </a:prstGeom>
          <a:noFill/>
          <a:ln w="9525">
            <a:noFill/>
            <a:miter lim="800000"/>
            <a:headEnd/>
            <a:tailEnd/>
          </a:ln>
        </p:spPr>
        <p:txBody>
          <a:bodyPr>
            <a:prstTxWarp prst="textNoShape">
              <a:avLst/>
            </a:prstTxWarp>
            <a:spAutoFit/>
          </a:bodyPr>
          <a:lstStyle/>
          <a:p>
            <a:pPr algn="ctr">
              <a:spcBef>
                <a:spcPct val="50000"/>
              </a:spcBef>
            </a:pPr>
            <a:r>
              <a:rPr lang="en-US" sz="4400" b="1" i="1" dirty="0" smtClean="0">
                <a:solidFill>
                  <a:srgbClr val="FEECAA"/>
                </a:solidFill>
                <a:latin typeface="Times New Roman"/>
                <a:cs typeface="Times New Roman"/>
              </a:rPr>
              <a:t>Moses In the Book of Hebrews</a:t>
            </a:r>
            <a:endParaRPr lang="en-US" b="1" i="1" dirty="0">
              <a:solidFill>
                <a:srgbClr val="FEECAA"/>
              </a:solidFill>
              <a:latin typeface="Times New Roman"/>
              <a:cs typeface="Times New Roman"/>
            </a:endParaRPr>
          </a:p>
        </p:txBody>
      </p:sp>
      <p:sp>
        <p:nvSpPr>
          <p:cNvPr id="3078" name="Text Box 6"/>
          <p:cNvSpPr txBox="1">
            <a:spLocks noChangeArrowheads="1"/>
          </p:cNvSpPr>
          <p:nvPr/>
        </p:nvSpPr>
        <p:spPr bwMode="auto">
          <a:xfrm>
            <a:off x="1066800" y="1905000"/>
            <a:ext cx="7162800" cy="4124206"/>
          </a:xfrm>
          <a:prstGeom prst="rect">
            <a:avLst/>
          </a:prstGeom>
          <a:noFill/>
          <a:ln w="9525">
            <a:noFill/>
            <a:miter lim="800000"/>
            <a:headEnd/>
            <a:tailEnd/>
          </a:ln>
        </p:spPr>
        <p:txBody>
          <a:bodyPr wrap="square">
            <a:prstTxWarp prst="textNoShape">
              <a:avLst/>
            </a:prstTxWarp>
            <a:spAutoFit/>
          </a:bodyPr>
          <a:lstStyle/>
          <a:p>
            <a:pPr algn="r"/>
            <a:r>
              <a:rPr lang="en-US" sz="4000" b="1" dirty="0" smtClean="0">
                <a:solidFill>
                  <a:srgbClr val="561715"/>
                </a:solidFill>
                <a:latin typeface="Times New Roman"/>
                <a:cs typeface="Times New Roman"/>
              </a:rPr>
              <a:t>II. Made A Wise Choice</a:t>
            </a:r>
          </a:p>
          <a:p>
            <a:pPr algn="r">
              <a:spcAft>
                <a:spcPts val="1200"/>
              </a:spcAft>
            </a:pPr>
            <a:r>
              <a:rPr lang="en-US" dirty="0">
                <a:solidFill>
                  <a:srgbClr val="561715"/>
                </a:solidFill>
                <a:latin typeface="Times New Roman"/>
                <a:cs typeface="Times New Roman"/>
              </a:rPr>
              <a:t> </a:t>
            </a:r>
            <a:r>
              <a:rPr lang="en-US" dirty="0" smtClean="0">
                <a:solidFill>
                  <a:srgbClr val="561715"/>
                </a:solidFill>
                <a:latin typeface="Times New Roman"/>
                <a:cs typeface="Times New Roman"/>
              </a:rPr>
              <a:t>  </a:t>
            </a:r>
            <a:r>
              <a:rPr lang="en-US" sz="3200" dirty="0" smtClean="0">
                <a:solidFill>
                  <a:srgbClr val="561715"/>
                </a:solidFill>
                <a:latin typeface="Times New Roman"/>
                <a:cs typeface="Times New Roman"/>
              </a:rPr>
              <a:t>“Choosing rather to suffer affliction with the people of God” (vs. 25a)</a:t>
            </a:r>
            <a:r>
              <a:rPr lang="en-US" dirty="0" smtClean="0">
                <a:solidFill>
                  <a:srgbClr val="561715"/>
                </a:solidFill>
                <a:latin typeface="Times New Roman"/>
                <a:cs typeface="Times New Roman"/>
              </a:rPr>
              <a:t>.</a:t>
            </a:r>
          </a:p>
          <a:p>
            <a:pPr marL="227013" indent="-227013">
              <a:spcAft>
                <a:spcPts val="1200"/>
              </a:spcAft>
              <a:buFontTx/>
              <a:buChar char="•"/>
            </a:pPr>
            <a:r>
              <a:rPr lang="en-US" sz="3200" dirty="0" smtClean="0">
                <a:solidFill>
                  <a:srgbClr val="561715"/>
                </a:solidFill>
                <a:latin typeface="Times New Roman"/>
                <a:cs typeface="Times New Roman"/>
              </a:rPr>
              <a:t>Man must choose for himself whom he will serve (Josh. 24:15).</a:t>
            </a:r>
          </a:p>
          <a:p>
            <a:pPr marL="227013" indent="-227013">
              <a:spcAft>
                <a:spcPts val="1200"/>
              </a:spcAft>
              <a:buFontTx/>
              <a:buChar char="•"/>
            </a:pPr>
            <a:r>
              <a:rPr lang="en-US" sz="3200" dirty="0" smtClean="0">
                <a:solidFill>
                  <a:srgbClr val="561715"/>
                </a:solidFill>
                <a:latin typeface="Times New Roman"/>
                <a:cs typeface="Times New Roman"/>
              </a:rPr>
              <a:t>We must choose good (Isa. 7:14-15).</a:t>
            </a:r>
          </a:p>
          <a:p>
            <a:pPr marL="227013" indent="-227013">
              <a:spcAft>
                <a:spcPts val="1200"/>
              </a:spcAft>
              <a:buFontTx/>
              <a:buChar char="•"/>
            </a:pPr>
            <a:r>
              <a:rPr lang="en-US" sz="3200" dirty="0" smtClean="0">
                <a:solidFill>
                  <a:srgbClr val="561715"/>
                </a:solidFill>
                <a:latin typeface="Times New Roman"/>
                <a:cs typeface="Times New Roman"/>
              </a:rPr>
              <a:t>Some choose evil (Acts 13:46).</a:t>
            </a:r>
            <a:endParaRPr lang="en-US" sz="2800" dirty="0">
              <a:solidFill>
                <a:srgbClr val="64390C"/>
              </a:solidFill>
              <a:latin typeface="Times New Roman"/>
              <a:cs typeface="Times New Roman"/>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 calcmode="lin" valueType="num">
                                      <p:cBhvr>
                                        <p:cTn id="7" dur="1000" fill="hold"/>
                                        <p:tgtEl>
                                          <p:spTgt spid="307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78">
                                            <p:txEl>
                                              <p:pRg st="1" end="1"/>
                                            </p:txEl>
                                          </p:spTgt>
                                        </p:tgtEl>
                                        <p:attrNameLst>
                                          <p:attrName>style.visibility</p:attrName>
                                        </p:attrNameLst>
                                      </p:cBhvr>
                                      <p:to>
                                        <p:strVal val="visible"/>
                                      </p:to>
                                    </p:set>
                                    <p:animEffect transition="in" filter="fade">
                                      <p:cBhvr>
                                        <p:cTn id="14" dur="2000"/>
                                        <p:tgtEl>
                                          <p:spTgt spid="307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078">
                                            <p:txEl>
                                              <p:pRg st="2" end="2"/>
                                            </p:txEl>
                                          </p:spTgt>
                                        </p:tgtEl>
                                        <p:attrNameLst>
                                          <p:attrName>style.visibility</p:attrName>
                                        </p:attrNameLst>
                                      </p:cBhvr>
                                      <p:to>
                                        <p:strVal val="visible"/>
                                      </p:to>
                                    </p:set>
                                    <p:animEffect transition="in" filter="fade">
                                      <p:cBhvr>
                                        <p:cTn id="19" dur="1000"/>
                                        <p:tgtEl>
                                          <p:spTgt spid="3078">
                                            <p:txEl>
                                              <p:pRg st="2" end="2"/>
                                            </p:txEl>
                                          </p:spTgt>
                                        </p:tgtEl>
                                      </p:cBhvr>
                                    </p:animEffect>
                                    <p:anim calcmode="lin" valueType="num">
                                      <p:cBhvr>
                                        <p:cTn id="20" dur="1000" fill="hold"/>
                                        <p:tgtEl>
                                          <p:spTgt spid="3078">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07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078">
                                            <p:txEl>
                                              <p:pRg st="3" end="3"/>
                                            </p:txEl>
                                          </p:spTgt>
                                        </p:tgtEl>
                                        <p:attrNameLst>
                                          <p:attrName>style.visibility</p:attrName>
                                        </p:attrNameLst>
                                      </p:cBhvr>
                                      <p:to>
                                        <p:strVal val="visible"/>
                                      </p:to>
                                    </p:set>
                                    <p:animEffect transition="in" filter="fade">
                                      <p:cBhvr>
                                        <p:cTn id="26" dur="1000"/>
                                        <p:tgtEl>
                                          <p:spTgt spid="3078">
                                            <p:txEl>
                                              <p:pRg st="3" end="3"/>
                                            </p:txEl>
                                          </p:spTgt>
                                        </p:tgtEl>
                                      </p:cBhvr>
                                    </p:animEffect>
                                    <p:anim calcmode="lin" valueType="num">
                                      <p:cBhvr>
                                        <p:cTn id="27" dur="1000" fill="hold"/>
                                        <p:tgtEl>
                                          <p:spTgt spid="3078">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07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078">
                                            <p:txEl>
                                              <p:pRg st="4" end="4"/>
                                            </p:txEl>
                                          </p:spTgt>
                                        </p:tgtEl>
                                        <p:attrNameLst>
                                          <p:attrName>style.visibility</p:attrName>
                                        </p:attrNameLst>
                                      </p:cBhvr>
                                      <p:to>
                                        <p:strVal val="visible"/>
                                      </p:to>
                                    </p:set>
                                    <p:animEffect transition="in" filter="fade">
                                      <p:cBhvr>
                                        <p:cTn id="33" dur="1000"/>
                                        <p:tgtEl>
                                          <p:spTgt spid="3078">
                                            <p:txEl>
                                              <p:pRg st="4" end="4"/>
                                            </p:txEl>
                                          </p:spTgt>
                                        </p:tgtEl>
                                      </p:cBhvr>
                                    </p:animEffect>
                                    <p:anim calcmode="lin" valueType="num">
                                      <p:cBhvr>
                                        <p:cTn id="34" dur="1000" fill="hold"/>
                                        <p:tgtEl>
                                          <p:spTgt spid="3078">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07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build="p" bldLvl="2"/>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6" name="Picture 4" descr="PowerPoint2"/>
          <p:cNvPicPr>
            <a:picLocks noChangeAspect="1" noChangeArrowheads="1"/>
          </p:cNvPicPr>
          <p:nvPr/>
        </p:nvPicPr>
        <p:blipFill>
          <a:blip r:embed="rId2"/>
          <a:srcRect/>
          <a:stretch>
            <a:fillRect/>
          </a:stretch>
        </p:blipFill>
        <p:spPr bwMode="auto">
          <a:xfrm rot="10800000">
            <a:off x="0" y="0"/>
            <a:ext cx="9144000" cy="7061200"/>
          </a:xfrm>
          <a:prstGeom prst="rect">
            <a:avLst/>
          </a:prstGeom>
          <a:noFill/>
        </p:spPr>
      </p:pic>
      <p:sp>
        <p:nvSpPr>
          <p:cNvPr id="3077" name="Text Box 5"/>
          <p:cNvSpPr txBox="1">
            <a:spLocks noChangeArrowheads="1"/>
          </p:cNvSpPr>
          <p:nvPr/>
        </p:nvSpPr>
        <p:spPr bwMode="auto">
          <a:xfrm>
            <a:off x="685800" y="228600"/>
            <a:ext cx="7772400" cy="769441"/>
          </a:xfrm>
          <a:prstGeom prst="rect">
            <a:avLst/>
          </a:prstGeom>
          <a:noFill/>
          <a:ln w="9525">
            <a:noFill/>
            <a:miter lim="800000"/>
            <a:headEnd/>
            <a:tailEnd/>
          </a:ln>
        </p:spPr>
        <p:txBody>
          <a:bodyPr>
            <a:prstTxWarp prst="textNoShape">
              <a:avLst/>
            </a:prstTxWarp>
            <a:spAutoFit/>
          </a:bodyPr>
          <a:lstStyle/>
          <a:p>
            <a:pPr algn="ctr">
              <a:spcBef>
                <a:spcPct val="50000"/>
              </a:spcBef>
            </a:pPr>
            <a:r>
              <a:rPr lang="en-US" sz="4400" b="1" i="1" dirty="0" smtClean="0">
                <a:solidFill>
                  <a:srgbClr val="FEECAA"/>
                </a:solidFill>
                <a:latin typeface="Times New Roman"/>
                <a:cs typeface="Times New Roman"/>
              </a:rPr>
              <a:t>Moses In the Book of Hebrews</a:t>
            </a:r>
            <a:endParaRPr lang="en-US" b="1" i="1" dirty="0">
              <a:solidFill>
                <a:srgbClr val="FEECAA"/>
              </a:solidFill>
              <a:latin typeface="Times New Roman"/>
              <a:cs typeface="Times New Roman"/>
            </a:endParaRPr>
          </a:p>
        </p:txBody>
      </p:sp>
      <p:sp>
        <p:nvSpPr>
          <p:cNvPr id="3078" name="Text Box 6"/>
          <p:cNvSpPr txBox="1">
            <a:spLocks noChangeArrowheads="1"/>
          </p:cNvSpPr>
          <p:nvPr/>
        </p:nvSpPr>
        <p:spPr bwMode="auto">
          <a:xfrm>
            <a:off x="1066800" y="1905000"/>
            <a:ext cx="7162800" cy="3939540"/>
          </a:xfrm>
          <a:prstGeom prst="rect">
            <a:avLst/>
          </a:prstGeom>
          <a:noFill/>
          <a:ln w="9525">
            <a:noFill/>
            <a:miter lim="800000"/>
            <a:headEnd/>
            <a:tailEnd/>
          </a:ln>
        </p:spPr>
        <p:txBody>
          <a:bodyPr wrap="square">
            <a:prstTxWarp prst="textNoShape">
              <a:avLst/>
            </a:prstTxWarp>
            <a:spAutoFit/>
          </a:bodyPr>
          <a:lstStyle/>
          <a:p>
            <a:pPr algn="r"/>
            <a:r>
              <a:rPr lang="en-US" sz="4000" b="1" dirty="0" smtClean="0">
                <a:solidFill>
                  <a:srgbClr val="561715"/>
                </a:solidFill>
                <a:latin typeface="Times New Roman"/>
                <a:cs typeface="Times New Roman"/>
              </a:rPr>
              <a:t>III. Correct Appraisal of Things</a:t>
            </a:r>
          </a:p>
          <a:p>
            <a:pPr algn="r">
              <a:spcAft>
                <a:spcPts val="1200"/>
              </a:spcAft>
            </a:pPr>
            <a:r>
              <a:rPr lang="en-US" dirty="0">
                <a:solidFill>
                  <a:srgbClr val="561715"/>
                </a:solidFill>
                <a:latin typeface="Times New Roman"/>
                <a:cs typeface="Times New Roman"/>
              </a:rPr>
              <a:t> </a:t>
            </a:r>
            <a:r>
              <a:rPr lang="en-US" dirty="0" smtClean="0">
                <a:solidFill>
                  <a:srgbClr val="561715"/>
                </a:solidFill>
                <a:latin typeface="Times New Roman"/>
                <a:cs typeface="Times New Roman"/>
              </a:rPr>
              <a:t>  </a:t>
            </a:r>
            <a:r>
              <a:rPr lang="en-US" sz="3000" dirty="0" smtClean="0">
                <a:solidFill>
                  <a:srgbClr val="561715"/>
                </a:solidFill>
                <a:latin typeface="Times New Roman"/>
                <a:cs typeface="Times New Roman"/>
              </a:rPr>
              <a:t>“Esteeming the reproach of Christ greater riches than the treasures in Egypt” (vs. 26a).</a:t>
            </a:r>
          </a:p>
          <a:p>
            <a:pPr marL="227013" indent="-227013">
              <a:spcAft>
                <a:spcPts val="1200"/>
              </a:spcAft>
              <a:buFontTx/>
              <a:buChar char="•"/>
            </a:pPr>
            <a:r>
              <a:rPr lang="en-US" sz="3000" dirty="0" smtClean="0">
                <a:solidFill>
                  <a:srgbClr val="561715"/>
                </a:solidFill>
                <a:latin typeface="Times New Roman"/>
                <a:cs typeface="Times New Roman"/>
              </a:rPr>
              <a:t>Valuing treasure in heaven (Matt. 6:19-20).</a:t>
            </a:r>
          </a:p>
          <a:p>
            <a:pPr marL="227013" indent="-227013">
              <a:spcAft>
                <a:spcPts val="1200"/>
              </a:spcAft>
              <a:buFontTx/>
              <a:buChar char="•"/>
            </a:pPr>
            <a:r>
              <a:rPr lang="en-US" sz="3000" dirty="0" smtClean="0">
                <a:solidFill>
                  <a:srgbClr val="561715"/>
                </a:solidFill>
                <a:latin typeface="Times New Roman"/>
                <a:cs typeface="Times New Roman"/>
              </a:rPr>
              <a:t>Pursing spiritual riches (Matt. 13:45-46).</a:t>
            </a:r>
          </a:p>
          <a:p>
            <a:pPr marL="227013" indent="-227013">
              <a:spcAft>
                <a:spcPts val="1200"/>
              </a:spcAft>
              <a:buFontTx/>
              <a:buChar char="•"/>
            </a:pPr>
            <a:r>
              <a:rPr lang="en-US" sz="3000" dirty="0" smtClean="0">
                <a:solidFill>
                  <a:srgbClr val="561715"/>
                </a:solidFill>
                <a:latin typeface="Times New Roman"/>
                <a:cs typeface="Times New Roman"/>
              </a:rPr>
              <a:t>Valuing the wrong things can make one to stray from faith (1 Tim. 6:9-10).</a:t>
            </a:r>
            <a:endParaRPr lang="en-US" sz="3000" dirty="0">
              <a:solidFill>
                <a:srgbClr val="64390C"/>
              </a:solidFill>
              <a:latin typeface="Times New Roman"/>
              <a:cs typeface="Times New Roman"/>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 calcmode="lin" valueType="num">
                                      <p:cBhvr>
                                        <p:cTn id="7" dur="1000" fill="hold"/>
                                        <p:tgtEl>
                                          <p:spTgt spid="307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78">
                                            <p:txEl>
                                              <p:pRg st="1" end="1"/>
                                            </p:txEl>
                                          </p:spTgt>
                                        </p:tgtEl>
                                        <p:attrNameLst>
                                          <p:attrName>style.visibility</p:attrName>
                                        </p:attrNameLst>
                                      </p:cBhvr>
                                      <p:to>
                                        <p:strVal val="visible"/>
                                      </p:to>
                                    </p:set>
                                    <p:animEffect transition="in" filter="fade">
                                      <p:cBhvr>
                                        <p:cTn id="14" dur="2000"/>
                                        <p:tgtEl>
                                          <p:spTgt spid="307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078">
                                            <p:txEl>
                                              <p:pRg st="2" end="2"/>
                                            </p:txEl>
                                          </p:spTgt>
                                        </p:tgtEl>
                                        <p:attrNameLst>
                                          <p:attrName>style.visibility</p:attrName>
                                        </p:attrNameLst>
                                      </p:cBhvr>
                                      <p:to>
                                        <p:strVal val="visible"/>
                                      </p:to>
                                    </p:set>
                                    <p:animEffect transition="in" filter="fade">
                                      <p:cBhvr>
                                        <p:cTn id="19" dur="1000"/>
                                        <p:tgtEl>
                                          <p:spTgt spid="3078">
                                            <p:txEl>
                                              <p:pRg st="2" end="2"/>
                                            </p:txEl>
                                          </p:spTgt>
                                        </p:tgtEl>
                                      </p:cBhvr>
                                    </p:animEffect>
                                    <p:anim calcmode="lin" valueType="num">
                                      <p:cBhvr>
                                        <p:cTn id="20" dur="1000" fill="hold"/>
                                        <p:tgtEl>
                                          <p:spTgt spid="3078">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07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078">
                                            <p:txEl>
                                              <p:pRg st="3" end="3"/>
                                            </p:txEl>
                                          </p:spTgt>
                                        </p:tgtEl>
                                        <p:attrNameLst>
                                          <p:attrName>style.visibility</p:attrName>
                                        </p:attrNameLst>
                                      </p:cBhvr>
                                      <p:to>
                                        <p:strVal val="visible"/>
                                      </p:to>
                                    </p:set>
                                    <p:animEffect transition="in" filter="fade">
                                      <p:cBhvr>
                                        <p:cTn id="26" dur="1000"/>
                                        <p:tgtEl>
                                          <p:spTgt spid="3078">
                                            <p:txEl>
                                              <p:pRg st="3" end="3"/>
                                            </p:txEl>
                                          </p:spTgt>
                                        </p:tgtEl>
                                      </p:cBhvr>
                                    </p:animEffect>
                                    <p:anim calcmode="lin" valueType="num">
                                      <p:cBhvr>
                                        <p:cTn id="27" dur="1000" fill="hold"/>
                                        <p:tgtEl>
                                          <p:spTgt spid="3078">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07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078">
                                            <p:txEl>
                                              <p:pRg st="4" end="4"/>
                                            </p:txEl>
                                          </p:spTgt>
                                        </p:tgtEl>
                                        <p:attrNameLst>
                                          <p:attrName>style.visibility</p:attrName>
                                        </p:attrNameLst>
                                      </p:cBhvr>
                                      <p:to>
                                        <p:strVal val="visible"/>
                                      </p:to>
                                    </p:set>
                                    <p:animEffect transition="in" filter="fade">
                                      <p:cBhvr>
                                        <p:cTn id="33" dur="1000"/>
                                        <p:tgtEl>
                                          <p:spTgt spid="3078">
                                            <p:txEl>
                                              <p:pRg st="4" end="4"/>
                                            </p:txEl>
                                          </p:spTgt>
                                        </p:tgtEl>
                                      </p:cBhvr>
                                    </p:animEffect>
                                    <p:anim calcmode="lin" valueType="num">
                                      <p:cBhvr>
                                        <p:cTn id="34" dur="1000" fill="hold"/>
                                        <p:tgtEl>
                                          <p:spTgt spid="3078">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07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build="p" bldLvl="2"/>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6" name="Picture 4" descr="PowerPoint2"/>
          <p:cNvPicPr>
            <a:picLocks noChangeAspect="1" noChangeArrowheads="1"/>
          </p:cNvPicPr>
          <p:nvPr/>
        </p:nvPicPr>
        <p:blipFill>
          <a:blip r:embed="rId2"/>
          <a:srcRect/>
          <a:stretch>
            <a:fillRect/>
          </a:stretch>
        </p:blipFill>
        <p:spPr bwMode="auto">
          <a:xfrm rot="10800000">
            <a:off x="0" y="0"/>
            <a:ext cx="9144000" cy="7061200"/>
          </a:xfrm>
          <a:prstGeom prst="rect">
            <a:avLst/>
          </a:prstGeom>
          <a:noFill/>
        </p:spPr>
      </p:pic>
      <p:sp>
        <p:nvSpPr>
          <p:cNvPr id="3077" name="Text Box 5"/>
          <p:cNvSpPr txBox="1">
            <a:spLocks noChangeArrowheads="1"/>
          </p:cNvSpPr>
          <p:nvPr/>
        </p:nvSpPr>
        <p:spPr bwMode="auto">
          <a:xfrm>
            <a:off x="685800" y="228600"/>
            <a:ext cx="7772400" cy="769441"/>
          </a:xfrm>
          <a:prstGeom prst="rect">
            <a:avLst/>
          </a:prstGeom>
          <a:noFill/>
          <a:ln w="9525">
            <a:noFill/>
            <a:miter lim="800000"/>
            <a:headEnd/>
            <a:tailEnd/>
          </a:ln>
        </p:spPr>
        <p:txBody>
          <a:bodyPr>
            <a:prstTxWarp prst="textNoShape">
              <a:avLst/>
            </a:prstTxWarp>
            <a:spAutoFit/>
          </a:bodyPr>
          <a:lstStyle/>
          <a:p>
            <a:pPr algn="ctr">
              <a:spcBef>
                <a:spcPct val="50000"/>
              </a:spcBef>
            </a:pPr>
            <a:r>
              <a:rPr lang="en-US" sz="4400" b="1" i="1" dirty="0" smtClean="0">
                <a:solidFill>
                  <a:srgbClr val="FEECAA"/>
                </a:solidFill>
                <a:latin typeface="Times New Roman"/>
                <a:cs typeface="Times New Roman"/>
              </a:rPr>
              <a:t>Moses In the Book of Hebrews</a:t>
            </a:r>
            <a:endParaRPr lang="en-US" b="1" i="1" dirty="0">
              <a:solidFill>
                <a:srgbClr val="FEECAA"/>
              </a:solidFill>
              <a:latin typeface="Times New Roman"/>
              <a:cs typeface="Times New Roman"/>
            </a:endParaRPr>
          </a:p>
        </p:txBody>
      </p:sp>
      <p:sp>
        <p:nvSpPr>
          <p:cNvPr id="3078" name="Text Box 6"/>
          <p:cNvSpPr txBox="1">
            <a:spLocks noChangeArrowheads="1"/>
          </p:cNvSpPr>
          <p:nvPr/>
        </p:nvSpPr>
        <p:spPr bwMode="auto">
          <a:xfrm>
            <a:off x="1066800" y="1905000"/>
            <a:ext cx="7162800" cy="3939540"/>
          </a:xfrm>
          <a:prstGeom prst="rect">
            <a:avLst/>
          </a:prstGeom>
          <a:noFill/>
          <a:ln w="9525">
            <a:noFill/>
            <a:miter lim="800000"/>
            <a:headEnd/>
            <a:tailEnd/>
          </a:ln>
        </p:spPr>
        <p:txBody>
          <a:bodyPr wrap="square">
            <a:prstTxWarp prst="textNoShape">
              <a:avLst/>
            </a:prstTxWarp>
            <a:spAutoFit/>
          </a:bodyPr>
          <a:lstStyle/>
          <a:p>
            <a:pPr algn="r"/>
            <a:r>
              <a:rPr lang="en-US" sz="4000" b="1" dirty="0" smtClean="0">
                <a:solidFill>
                  <a:srgbClr val="561715"/>
                </a:solidFill>
                <a:latin typeface="Times New Roman"/>
                <a:cs typeface="Times New Roman"/>
              </a:rPr>
              <a:t>IV. He Lived a Separate Life</a:t>
            </a:r>
          </a:p>
          <a:p>
            <a:pPr algn="r">
              <a:spcAft>
                <a:spcPts val="1200"/>
              </a:spcAft>
            </a:pPr>
            <a:r>
              <a:rPr lang="en-US" dirty="0">
                <a:solidFill>
                  <a:srgbClr val="561715"/>
                </a:solidFill>
                <a:latin typeface="Times New Roman"/>
                <a:cs typeface="Times New Roman"/>
              </a:rPr>
              <a:t> </a:t>
            </a:r>
            <a:r>
              <a:rPr lang="en-US" dirty="0" smtClean="0">
                <a:solidFill>
                  <a:srgbClr val="561715"/>
                </a:solidFill>
                <a:latin typeface="Times New Roman"/>
                <a:cs typeface="Times New Roman"/>
              </a:rPr>
              <a:t>  </a:t>
            </a:r>
            <a:r>
              <a:rPr lang="en-US" sz="3000" dirty="0" smtClean="0">
                <a:solidFill>
                  <a:srgbClr val="561715"/>
                </a:solidFill>
                <a:latin typeface="Times New Roman"/>
                <a:cs typeface="Times New Roman"/>
              </a:rPr>
              <a:t>“By faith he forsook Egypt” (vs. 27a).</a:t>
            </a:r>
          </a:p>
          <a:p>
            <a:pPr marL="227013" indent="-227013">
              <a:spcAft>
                <a:spcPts val="1200"/>
              </a:spcAft>
              <a:buFontTx/>
              <a:buChar char="•"/>
            </a:pPr>
            <a:r>
              <a:rPr lang="en-US" sz="3000" dirty="0" smtClean="0">
                <a:solidFill>
                  <a:srgbClr val="561715"/>
                </a:solidFill>
                <a:latin typeface="Times New Roman"/>
                <a:cs typeface="Times New Roman"/>
              </a:rPr>
              <a:t>Christians must be separate from the world (2 Cor. 6:17-18).</a:t>
            </a:r>
          </a:p>
          <a:p>
            <a:pPr marL="227013" indent="-227013">
              <a:spcAft>
                <a:spcPts val="1200"/>
              </a:spcAft>
              <a:buFontTx/>
              <a:buChar char="•"/>
            </a:pPr>
            <a:r>
              <a:rPr lang="en-US" sz="3000" dirty="0" smtClean="0">
                <a:solidFill>
                  <a:srgbClr val="561715"/>
                </a:solidFill>
                <a:latin typeface="Times New Roman"/>
                <a:cs typeface="Times New Roman"/>
              </a:rPr>
              <a:t>Christians must be separate from all sin        (1 Thess. 5:22).</a:t>
            </a:r>
          </a:p>
          <a:p>
            <a:pPr marL="227013" indent="-227013">
              <a:spcAft>
                <a:spcPts val="1200"/>
              </a:spcAft>
              <a:buFontTx/>
              <a:buChar char="•"/>
            </a:pPr>
            <a:r>
              <a:rPr lang="en-US" sz="3000" dirty="0" smtClean="0">
                <a:solidFill>
                  <a:srgbClr val="561715"/>
                </a:solidFill>
                <a:latin typeface="Times New Roman"/>
                <a:cs typeface="Times New Roman"/>
              </a:rPr>
              <a:t>This is resisting Satan (James 4:7-8).</a:t>
            </a:r>
            <a:endParaRPr lang="en-US" sz="3000" dirty="0">
              <a:solidFill>
                <a:srgbClr val="64390C"/>
              </a:solidFill>
              <a:latin typeface="Times New Roman"/>
              <a:cs typeface="Times New Roman"/>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 calcmode="lin" valueType="num">
                                      <p:cBhvr>
                                        <p:cTn id="7" dur="1000" fill="hold"/>
                                        <p:tgtEl>
                                          <p:spTgt spid="307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78">
                                            <p:txEl>
                                              <p:pRg st="1" end="1"/>
                                            </p:txEl>
                                          </p:spTgt>
                                        </p:tgtEl>
                                        <p:attrNameLst>
                                          <p:attrName>style.visibility</p:attrName>
                                        </p:attrNameLst>
                                      </p:cBhvr>
                                      <p:to>
                                        <p:strVal val="visible"/>
                                      </p:to>
                                    </p:set>
                                    <p:animEffect transition="in" filter="fade">
                                      <p:cBhvr>
                                        <p:cTn id="14" dur="2000"/>
                                        <p:tgtEl>
                                          <p:spTgt spid="307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078">
                                            <p:txEl>
                                              <p:pRg st="2" end="2"/>
                                            </p:txEl>
                                          </p:spTgt>
                                        </p:tgtEl>
                                        <p:attrNameLst>
                                          <p:attrName>style.visibility</p:attrName>
                                        </p:attrNameLst>
                                      </p:cBhvr>
                                      <p:to>
                                        <p:strVal val="visible"/>
                                      </p:to>
                                    </p:set>
                                    <p:animEffect transition="in" filter="fade">
                                      <p:cBhvr>
                                        <p:cTn id="19" dur="1000"/>
                                        <p:tgtEl>
                                          <p:spTgt spid="3078">
                                            <p:txEl>
                                              <p:pRg st="2" end="2"/>
                                            </p:txEl>
                                          </p:spTgt>
                                        </p:tgtEl>
                                      </p:cBhvr>
                                    </p:animEffect>
                                    <p:anim calcmode="lin" valueType="num">
                                      <p:cBhvr>
                                        <p:cTn id="20" dur="1000" fill="hold"/>
                                        <p:tgtEl>
                                          <p:spTgt spid="3078">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07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078">
                                            <p:txEl>
                                              <p:pRg st="3" end="3"/>
                                            </p:txEl>
                                          </p:spTgt>
                                        </p:tgtEl>
                                        <p:attrNameLst>
                                          <p:attrName>style.visibility</p:attrName>
                                        </p:attrNameLst>
                                      </p:cBhvr>
                                      <p:to>
                                        <p:strVal val="visible"/>
                                      </p:to>
                                    </p:set>
                                    <p:animEffect transition="in" filter="fade">
                                      <p:cBhvr>
                                        <p:cTn id="26" dur="1000"/>
                                        <p:tgtEl>
                                          <p:spTgt spid="3078">
                                            <p:txEl>
                                              <p:pRg st="3" end="3"/>
                                            </p:txEl>
                                          </p:spTgt>
                                        </p:tgtEl>
                                      </p:cBhvr>
                                    </p:animEffect>
                                    <p:anim calcmode="lin" valueType="num">
                                      <p:cBhvr>
                                        <p:cTn id="27" dur="1000" fill="hold"/>
                                        <p:tgtEl>
                                          <p:spTgt spid="3078">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07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078">
                                            <p:txEl>
                                              <p:pRg st="4" end="4"/>
                                            </p:txEl>
                                          </p:spTgt>
                                        </p:tgtEl>
                                        <p:attrNameLst>
                                          <p:attrName>style.visibility</p:attrName>
                                        </p:attrNameLst>
                                      </p:cBhvr>
                                      <p:to>
                                        <p:strVal val="visible"/>
                                      </p:to>
                                    </p:set>
                                    <p:animEffect transition="in" filter="fade">
                                      <p:cBhvr>
                                        <p:cTn id="33" dur="1000"/>
                                        <p:tgtEl>
                                          <p:spTgt spid="3078">
                                            <p:txEl>
                                              <p:pRg st="4" end="4"/>
                                            </p:txEl>
                                          </p:spTgt>
                                        </p:tgtEl>
                                      </p:cBhvr>
                                    </p:animEffect>
                                    <p:anim calcmode="lin" valueType="num">
                                      <p:cBhvr>
                                        <p:cTn id="34" dur="1000" fill="hold"/>
                                        <p:tgtEl>
                                          <p:spTgt spid="3078">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07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build="p" bldLvl="2"/>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6" name="Picture 4" descr="PowerPoint2"/>
          <p:cNvPicPr>
            <a:picLocks noChangeAspect="1" noChangeArrowheads="1"/>
          </p:cNvPicPr>
          <p:nvPr/>
        </p:nvPicPr>
        <p:blipFill>
          <a:blip r:embed="rId2"/>
          <a:srcRect/>
          <a:stretch>
            <a:fillRect/>
          </a:stretch>
        </p:blipFill>
        <p:spPr bwMode="auto">
          <a:xfrm rot="10800000">
            <a:off x="0" y="0"/>
            <a:ext cx="9144000" cy="7061200"/>
          </a:xfrm>
          <a:prstGeom prst="rect">
            <a:avLst/>
          </a:prstGeom>
          <a:noFill/>
        </p:spPr>
      </p:pic>
      <p:sp>
        <p:nvSpPr>
          <p:cNvPr id="3077" name="Text Box 5"/>
          <p:cNvSpPr txBox="1">
            <a:spLocks noChangeArrowheads="1"/>
          </p:cNvSpPr>
          <p:nvPr/>
        </p:nvSpPr>
        <p:spPr bwMode="auto">
          <a:xfrm>
            <a:off x="685800" y="228600"/>
            <a:ext cx="7772400" cy="769441"/>
          </a:xfrm>
          <a:prstGeom prst="rect">
            <a:avLst/>
          </a:prstGeom>
          <a:noFill/>
          <a:ln w="9525">
            <a:noFill/>
            <a:miter lim="800000"/>
            <a:headEnd/>
            <a:tailEnd/>
          </a:ln>
        </p:spPr>
        <p:txBody>
          <a:bodyPr>
            <a:prstTxWarp prst="textNoShape">
              <a:avLst/>
            </a:prstTxWarp>
            <a:spAutoFit/>
          </a:bodyPr>
          <a:lstStyle/>
          <a:p>
            <a:pPr algn="ctr">
              <a:spcBef>
                <a:spcPct val="50000"/>
              </a:spcBef>
            </a:pPr>
            <a:r>
              <a:rPr lang="en-US" sz="4400" b="1" i="1" dirty="0" smtClean="0">
                <a:solidFill>
                  <a:srgbClr val="FEECAA"/>
                </a:solidFill>
                <a:latin typeface="Times New Roman"/>
                <a:cs typeface="Times New Roman"/>
              </a:rPr>
              <a:t>Moses In the Book of Hebrews</a:t>
            </a:r>
            <a:endParaRPr lang="en-US" b="1" i="1" dirty="0">
              <a:solidFill>
                <a:srgbClr val="FEECAA"/>
              </a:solidFill>
              <a:latin typeface="Times New Roman"/>
              <a:cs typeface="Times New Roman"/>
            </a:endParaRPr>
          </a:p>
        </p:txBody>
      </p:sp>
      <p:sp>
        <p:nvSpPr>
          <p:cNvPr id="3078" name="Text Box 6"/>
          <p:cNvSpPr txBox="1">
            <a:spLocks noChangeArrowheads="1"/>
          </p:cNvSpPr>
          <p:nvPr/>
        </p:nvSpPr>
        <p:spPr bwMode="auto">
          <a:xfrm>
            <a:off x="1066800" y="1905000"/>
            <a:ext cx="7162800" cy="2846933"/>
          </a:xfrm>
          <a:prstGeom prst="rect">
            <a:avLst/>
          </a:prstGeom>
          <a:noFill/>
          <a:ln w="9525">
            <a:noFill/>
            <a:miter lim="800000"/>
            <a:headEnd/>
            <a:tailEnd/>
          </a:ln>
        </p:spPr>
        <p:txBody>
          <a:bodyPr wrap="square">
            <a:prstTxWarp prst="textNoShape">
              <a:avLst/>
            </a:prstTxWarp>
            <a:spAutoFit/>
          </a:bodyPr>
          <a:lstStyle/>
          <a:p>
            <a:pPr algn="r"/>
            <a:r>
              <a:rPr lang="en-US" sz="4000" b="1" dirty="0" smtClean="0">
                <a:solidFill>
                  <a:srgbClr val="561715"/>
                </a:solidFill>
                <a:latin typeface="Times New Roman"/>
                <a:cs typeface="Times New Roman"/>
              </a:rPr>
              <a:t>V. Feared God, Not Man</a:t>
            </a:r>
          </a:p>
          <a:p>
            <a:pPr algn="r">
              <a:spcAft>
                <a:spcPts val="1200"/>
              </a:spcAft>
            </a:pPr>
            <a:r>
              <a:rPr lang="en-US" dirty="0">
                <a:solidFill>
                  <a:srgbClr val="561715"/>
                </a:solidFill>
                <a:latin typeface="Times New Roman"/>
                <a:cs typeface="Times New Roman"/>
              </a:rPr>
              <a:t> </a:t>
            </a:r>
            <a:r>
              <a:rPr lang="en-US" dirty="0" smtClean="0">
                <a:solidFill>
                  <a:srgbClr val="561715"/>
                </a:solidFill>
                <a:latin typeface="Times New Roman"/>
                <a:cs typeface="Times New Roman"/>
              </a:rPr>
              <a:t>  </a:t>
            </a:r>
            <a:r>
              <a:rPr lang="en-US" sz="2900" dirty="0" smtClean="0">
                <a:solidFill>
                  <a:srgbClr val="561715"/>
                </a:solidFill>
                <a:latin typeface="Times New Roman"/>
                <a:cs typeface="Times New Roman"/>
              </a:rPr>
              <a:t>“Not fearing the wrath of the king” (vs. 27b).</a:t>
            </a:r>
          </a:p>
          <a:p>
            <a:pPr marL="227013" indent="-227013">
              <a:spcAft>
                <a:spcPts val="1200"/>
              </a:spcAft>
              <a:buFontTx/>
              <a:buChar char="•"/>
            </a:pPr>
            <a:r>
              <a:rPr lang="en-US" sz="3000" dirty="0" smtClean="0">
                <a:solidFill>
                  <a:srgbClr val="561715"/>
                </a:solidFill>
                <a:latin typeface="Times New Roman"/>
                <a:cs typeface="Times New Roman"/>
              </a:rPr>
              <a:t>The apostles’ courage (Acts 4:19-20; 5:29).</a:t>
            </a:r>
          </a:p>
          <a:p>
            <a:pPr marL="227013" indent="-227013">
              <a:spcAft>
                <a:spcPts val="1200"/>
              </a:spcAft>
              <a:buFontTx/>
              <a:buChar char="•"/>
            </a:pPr>
            <a:r>
              <a:rPr lang="en-US" sz="3000" dirty="0" smtClean="0">
                <a:solidFill>
                  <a:srgbClr val="561715"/>
                </a:solidFill>
                <a:latin typeface="Times New Roman"/>
                <a:cs typeface="Times New Roman"/>
              </a:rPr>
              <a:t>Christians must be know whom to fear        (Matt. 10:24-28).</a:t>
            </a:r>
            <a:endParaRPr lang="en-US" sz="3000" dirty="0">
              <a:solidFill>
                <a:srgbClr val="64390C"/>
              </a:solidFill>
              <a:latin typeface="Times New Roman"/>
              <a:cs typeface="Times New Roman"/>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 calcmode="lin" valueType="num">
                                      <p:cBhvr>
                                        <p:cTn id="7" dur="1000" fill="hold"/>
                                        <p:tgtEl>
                                          <p:spTgt spid="307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78">
                                            <p:txEl>
                                              <p:pRg st="1" end="1"/>
                                            </p:txEl>
                                          </p:spTgt>
                                        </p:tgtEl>
                                        <p:attrNameLst>
                                          <p:attrName>style.visibility</p:attrName>
                                        </p:attrNameLst>
                                      </p:cBhvr>
                                      <p:to>
                                        <p:strVal val="visible"/>
                                      </p:to>
                                    </p:set>
                                    <p:animEffect transition="in" filter="fade">
                                      <p:cBhvr>
                                        <p:cTn id="14" dur="2000"/>
                                        <p:tgtEl>
                                          <p:spTgt spid="307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078">
                                            <p:txEl>
                                              <p:pRg st="2" end="2"/>
                                            </p:txEl>
                                          </p:spTgt>
                                        </p:tgtEl>
                                        <p:attrNameLst>
                                          <p:attrName>style.visibility</p:attrName>
                                        </p:attrNameLst>
                                      </p:cBhvr>
                                      <p:to>
                                        <p:strVal val="visible"/>
                                      </p:to>
                                    </p:set>
                                    <p:animEffect transition="in" filter="fade">
                                      <p:cBhvr>
                                        <p:cTn id="19" dur="1000"/>
                                        <p:tgtEl>
                                          <p:spTgt spid="3078">
                                            <p:txEl>
                                              <p:pRg st="2" end="2"/>
                                            </p:txEl>
                                          </p:spTgt>
                                        </p:tgtEl>
                                      </p:cBhvr>
                                    </p:animEffect>
                                    <p:anim calcmode="lin" valueType="num">
                                      <p:cBhvr>
                                        <p:cTn id="20" dur="1000" fill="hold"/>
                                        <p:tgtEl>
                                          <p:spTgt spid="3078">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07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078">
                                            <p:txEl>
                                              <p:pRg st="3" end="3"/>
                                            </p:txEl>
                                          </p:spTgt>
                                        </p:tgtEl>
                                        <p:attrNameLst>
                                          <p:attrName>style.visibility</p:attrName>
                                        </p:attrNameLst>
                                      </p:cBhvr>
                                      <p:to>
                                        <p:strVal val="visible"/>
                                      </p:to>
                                    </p:set>
                                    <p:animEffect transition="in" filter="fade">
                                      <p:cBhvr>
                                        <p:cTn id="26" dur="1000"/>
                                        <p:tgtEl>
                                          <p:spTgt spid="3078">
                                            <p:txEl>
                                              <p:pRg st="3" end="3"/>
                                            </p:txEl>
                                          </p:spTgt>
                                        </p:tgtEl>
                                      </p:cBhvr>
                                    </p:animEffect>
                                    <p:anim calcmode="lin" valueType="num">
                                      <p:cBhvr>
                                        <p:cTn id="27" dur="1000" fill="hold"/>
                                        <p:tgtEl>
                                          <p:spTgt spid="3078">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07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build="p" bldLvl="2"/>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6" name="Picture 4" descr="PowerPoint2"/>
          <p:cNvPicPr>
            <a:picLocks noChangeAspect="1" noChangeArrowheads="1"/>
          </p:cNvPicPr>
          <p:nvPr/>
        </p:nvPicPr>
        <p:blipFill>
          <a:blip r:embed="rId2"/>
          <a:srcRect/>
          <a:stretch>
            <a:fillRect/>
          </a:stretch>
        </p:blipFill>
        <p:spPr bwMode="auto">
          <a:xfrm rot="10800000">
            <a:off x="0" y="0"/>
            <a:ext cx="9144000" cy="7061200"/>
          </a:xfrm>
          <a:prstGeom prst="rect">
            <a:avLst/>
          </a:prstGeom>
          <a:noFill/>
        </p:spPr>
      </p:pic>
      <p:sp>
        <p:nvSpPr>
          <p:cNvPr id="3077" name="Text Box 5"/>
          <p:cNvSpPr txBox="1">
            <a:spLocks noChangeArrowheads="1"/>
          </p:cNvSpPr>
          <p:nvPr/>
        </p:nvSpPr>
        <p:spPr bwMode="auto">
          <a:xfrm>
            <a:off x="685800" y="228600"/>
            <a:ext cx="7772400" cy="769441"/>
          </a:xfrm>
          <a:prstGeom prst="rect">
            <a:avLst/>
          </a:prstGeom>
          <a:noFill/>
          <a:ln w="9525">
            <a:noFill/>
            <a:miter lim="800000"/>
            <a:headEnd/>
            <a:tailEnd/>
          </a:ln>
        </p:spPr>
        <p:txBody>
          <a:bodyPr>
            <a:prstTxWarp prst="textNoShape">
              <a:avLst/>
            </a:prstTxWarp>
            <a:spAutoFit/>
          </a:bodyPr>
          <a:lstStyle/>
          <a:p>
            <a:pPr algn="ctr">
              <a:spcBef>
                <a:spcPct val="50000"/>
              </a:spcBef>
            </a:pPr>
            <a:r>
              <a:rPr lang="en-US" sz="4400" b="1" i="1" dirty="0" smtClean="0">
                <a:solidFill>
                  <a:srgbClr val="FEECAA"/>
                </a:solidFill>
                <a:latin typeface="Times New Roman"/>
                <a:cs typeface="Times New Roman"/>
              </a:rPr>
              <a:t>Moses In the Book of Hebrews</a:t>
            </a:r>
            <a:endParaRPr lang="en-US" b="1" i="1" dirty="0">
              <a:solidFill>
                <a:srgbClr val="FEECAA"/>
              </a:solidFill>
              <a:latin typeface="Times New Roman"/>
              <a:cs typeface="Times New Roman"/>
            </a:endParaRPr>
          </a:p>
        </p:txBody>
      </p:sp>
      <p:sp>
        <p:nvSpPr>
          <p:cNvPr id="3078" name="Text Box 6"/>
          <p:cNvSpPr txBox="1">
            <a:spLocks noChangeArrowheads="1"/>
          </p:cNvSpPr>
          <p:nvPr/>
        </p:nvSpPr>
        <p:spPr bwMode="auto">
          <a:xfrm>
            <a:off x="1066800" y="1905000"/>
            <a:ext cx="7162800" cy="3939540"/>
          </a:xfrm>
          <a:prstGeom prst="rect">
            <a:avLst/>
          </a:prstGeom>
          <a:noFill/>
          <a:ln w="9525">
            <a:noFill/>
            <a:miter lim="800000"/>
            <a:headEnd/>
            <a:tailEnd/>
          </a:ln>
        </p:spPr>
        <p:txBody>
          <a:bodyPr wrap="square">
            <a:prstTxWarp prst="textNoShape">
              <a:avLst/>
            </a:prstTxWarp>
            <a:spAutoFit/>
          </a:bodyPr>
          <a:lstStyle/>
          <a:p>
            <a:pPr algn="r"/>
            <a:r>
              <a:rPr lang="en-US" sz="4000" b="1" dirty="0" smtClean="0">
                <a:solidFill>
                  <a:srgbClr val="561715"/>
                </a:solidFill>
                <a:latin typeface="Times New Roman"/>
                <a:cs typeface="Times New Roman"/>
              </a:rPr>
              <a:t>VI. He Persevered</a:t>
            </a:r>
          </a:p>
          <a:p>
            <a:pPr algn="r">
              <a:spcAft>
                <a:spcPts val="1200"/>
              </a:spcAft>
            </a:pPr>
            <a:r>
              <a:rPr lang="en-US" dirty="0">
                <a:solidFill>
                  <a:srgbClr val="561715"/>
                </a:solidFill>
                <a:latin typeface="Times New Roman"/>
                <a:cs typeface="Times New Roman"/>
              </a:rPr>
              <a:t> </a:t>
            </a:r>
            <a:r>
              <a:rPr lang="en-US" dirty="0" smtClean="0">
                <a:solidFill>
                  <a:srgbClr val="561715"/>
                </a:solidFill>
                <a:latin typeface="Times New Roman"/>
                <a:cs typeface="Times New Roman"/>
              </a:rPr>
              <a:t>  </a:t>
            </a:r>
            <a:r>
              <a:rPr lang="en-US" sz="3000" dirty="0" smtClean="0">
                <a:solidFill>
                  <a:srgbClr val="561715"/>
                </a:solidFill>
                <a:latin typeface="Times New Roman"/>
                <a:cs typeface="Times New Roman"/>
              </a:rPr>
              <a:t>“For he endured” (vs. 27c).</a:t>
            </a:r>
          </a:p>
          <a:p>
            <a:pPr marL="227013" indent="-227013">
              <a:spcAft>
                <a:spcPts val="1200"/>
              </a:spcAft>
              <a:buFontTx/>
              <a:buChar char="•"/>
            </a:pPr>
            <a:r>
              <a:rPr lang="en-US" sz="3000" dirty="0" smtClean="0">
                <a:solidFill>
                  <a:srgbClr val="561715"/>
                </a:solidFill>
                <a:latin typeface="Times New Roman"/>
                <a:cs typeface="Times New Roman"/>
              </a:rPr>
              <a:t>Salvation comes to the one who endures (Matt. 10:21-22).</a:t>
            </a:r>
          </a:p>
          <a:p>
            <a:pPr marL="227013" indent="-227013">
              <a:spcAft>
                <a:spcPts val="1200"/>
              </a:spcAft>
              <a:buFontTx/>
              <a:buChar char="•"/>
            </a:pPr>
            <a:r>
              <a:rPr lang="en-US" sz="3000" dirty="0" smtClean="0">
                <a:solidFill>
                  <a:srgbClr val="561715"/>
                </a:solidFill>
                <a:latin typeface="Times New Roman"/>
                <a:cs typeface="Times New Roman"/>
              </a:rPr>
              <a:t>Endurance is not in vain (1 Cor. 15:58).</a:t>
            </a:r>
          </a:p>
          <a:p>
            <a:pPr marL="227013" indent="-227013">
              <a:spcAft>
                <a:spcPts val="1200"/>
              </a:spcAft>
              <a:buFontTx/>
              <a:buChar char="•"/>
            </a:pPr>
            <a:r>
              <a:rPr lang="en-US" sz="3000" dirty="0" smtClean="0">
                <a:solidFill>
                  <a:srgbClr val="561715"/>
                </a:solidFill>
                <a:latin typeface="Times New Roman"/>
                <a:cs typeface="Times New Roman"/>
              </a:rPr>
              <a:t>It results in the crown of life (James 1:12; Rev. 2:10).</a:t>
            </a:r>
            <a:endParaRPr lang="en-US" sz="3000" dirty="0">
              <a:solidFill>
                <a:srgbClr val="64390C"/>
              </a:solidFill>
              <a:latin typeface="Times New Roman"/>
              <a:cs typeface="Times New Roman"/>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 calcmode="lin" valueType="num">
                                      <p:cBhvr>
                                        <p:cTn id="7" dur="1000" fill="hold"/>
                                        <p:tgtEl>
                                          <p:spTgt spid="307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78">
                                            <p:txEl>
                                              <p:pRg st="1" end="1"/>
                                            </p:txEl>
                                          </p:spTgt>
                                        </p:tgtEl>
                                        <p:attrNameLst>
                                          <p:attrName>style.visibility</p:attrName>
                                        </p:attrNameLst>
                                      </p:cBhvr>
                                      <p:to>
                                        <p:strVal val="visible"/>
                                      </p:to>
                                    </p:set>
                                    <p:animEffect transition="in" filter="fade">
                                      <p:cBhvr>
                                        <p:cTn id="14" dur="2000"/>
                                        <p:tgtEl>
                                          <p:spTgt spid="307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078">
                                            <p:txEl>
                                              <p:pRg st="2" end="2"/>
                                            </p:txEl>
                                          </p:spTgt>
                                        </p:tgtEl>
                                        <p:attrNameLst>
                                          <p:attrName>style.visibility</p:attrName>
                                        </p:attrNameLst>
                                      </p:cBhvr>
                                      <p:to>
                                        <p:strVal val="visible"/>
                                      </p:to>
                                    </p:set>
                                    <p:animEffect transition="in" filter="fade">
                                      <p:cBhvr>
                                        <p:cTn id="19" dur="1000"/>
                                        <p:tgtEl>
                                          <p:spTgt spid="3078">
                                            <p:txEl>
                                              <p:pRg st="2" end="2"/>
                                            </p:txEl>
                                          </p:spTgt>
                                        </p:tgtEl>
                                      </p:cBhvr>
                                    </p:animEffect>
                                    <p:anim calcmode="lin" valueType="num">
                                      <p:cBhvr>
                                        <p:cTn id="20" dur="1000" fill="hold"/>
                                        <p:tgtEl>
                                          <p:spTgt spid="3078">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07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078">
                                            <p:txEl>
                                              <p:pRg st="3" end="3"/>
                                            </p:txEl>
                                          </p:spTgt>
                                        </p:tgtEl>
                                        <p:attrNameLst>
                                          <p:attrName>style.visibility</p:attrName>
                                        </p:attrNameLst>
                                      </p:cBhvr>
                                      <p:to>
                                        <p:strVal val="visible"/>
                                      </p:to>
                                    </p:set>
                                    <p:animEffect transition="in" filter="fade">
                                      <p:cBhvr>
                                        <p:cTn id="26" dur="1000"/>
                                        <p:tgtEl>
                                          <p:spTgt spid="3078">
                                            <p:txEl>
                                              <p:pRg st="3" end="3"/>
                                            </p:txEl>
                                          </p:spTgt>
                                        </p:tgtEl>
                                      </p:cBhvr>
                                    </p:animEffect>
                                    <p:anim calcmode="lin" valueType="num">
                                      <p:cBhvr>
                                        <p:cTn id="27" dur="1000" fill="hold"/>
                                        <p:tgtEl>
                                          <p:spTgt spid="3078">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07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078">
                                            <p:txEl>
                                              <p:pRg st="4" end="4"/>
                                            </p:txEl>
                                          </p:spTgt>
                                        </p:tgtEl>
                                        <p:attrNameLst>
                                          <p:attrName>style.visibility</p:attrName>
                                        </p:attrNameLst>
                                      </p:cBhvr>
                                      <p:to>
                                        <p:strVal val="visible"/>
                                      </p:to>
                                    </p:set>
                                    <p:animEffect transition="in" filter="fade">
                                      <p:cBhvr>
                                        <p:cTn id="33" dur="1000"/>
                                        <p:tgtEl>
                                          <p:spTgt spid="3078">
                                            <p:txEl>
                                              <p:pRg st="4" end="4"/>
                                            </p:txEl>
                                          </p:spTgt>
                                        </p:tgtEl>
                                      </p:cBhvr>
                                    </p:animEffect>
                                    <p:anim calcmode="lin" valueType="num">
                                      <p:cBhvr>
                                        <p:cTn id="34" dur="1000" fill="hold"/>
                                        <p:tgtEl>
                                          <p:spTgt spid="3078">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07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build="p" bldLvl="2"/>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6" name="Picture 4" descr="PowerPoint2"/>
          <p:cNvPicPr>
            <a:picLocks noChangeAspect="1" noChangeArrowheads="1"/>
          </p:cNvPicPr>
          <p:nvPr/>
        </p:nvPicPr>
        <p:blipFill>
          <a:blip r:embed="rId2"/>
          <a:srcRect/>
          <a:stretch>
            <a:fillRect/>
          </a:stretch>
        </p:blipFill>
        <p:spPr bwMode="auto">
          <a:xfrm rot="10800000">
            <a:off x="0" y="0"/>
            <a:ext cx="9144000" cy="7061200"/>
          </a:xfrm>
          <a:prstGeom prst="rect">
            <a:avLst/>
          </a:prstGeom>
          <a:noFill/>
        </p:spPr>
      </p:pic>
      <p:sp>
        <p:nvSpPr>
          <p:cNvPr id="3077" name="Text Box 5"/>
          <p:cNvSpPr txBox="1">
            <a:spLocks noChangeArrowheads="1"/>
          </p:cNvSpPr>
          <p:nvPr/>
        </p:nvSpPr>
        <p:spPr bwMode="auto">
          <a:xfrm>
            <a:off x="685800" y="228600"/>
            <a:ext cx="7772400" cy="769441"/>
          </a:xfrm>
          <a:prstGeom prst="rect">
            <a:avLst/>
          </a:prstGeom>
          <a:noFill/>
          <a:ln w="9525">
            <a:noFill/>
            <a:miter lim="800000"/>
            <a:headEnd/>
            <a:tailEnd/>
          </a:ln>
        </p:spPr>
        <p:txBody>
          <a:bodyPr>
            <a:prstTxWarp prst="textNoShape">
              <a:avLst/>
            </a:prstTxWarp>
            <a:spAutoFit/>
          </a:bodyPr>
          <a:lstStyle/>
          <a:p>
            <a:pPr algn="ctr">
              <a:spcBef>
                <a:spcPct val="50000"/>
              </a:spcBef>
            </a:pPr>
            <a:r>
              <a:rPr lang="en-US" sz="4400" b="1" i="1" dirty="0" smtClean="0">
                <a:solidFill>
                  <a:srgbClr val="FEECAA"/>
                </a:solidFill>
                <a:latin typeface="Times New Roman"/>
                <a:cs typeface="Times New Roman"/>
              </a:rPr>
              <a:t>Moses In the Book of Hebrews</a:t>
            </a:r>
            <a:endParaRPr lang="en-US" b="1" i="1" dirty="0">
              <a:solidFill>
                <a:srgbClr val="FEECAA"/>
              </a:solidFill>
              <a:latin typeface="Times New Roman"/>
              <a:cs typeface="Times New Roman"/>
            </a:endParaRPr>
          </a:p>
        </p:txBody>
      </p:sp>
      <p:sp>
        <p:nvSpPr>
          <p:cNvPr id="3078" name="Text Box 6"/>
          <p:cNvSpPr txBox="1">
            <a:spLocks noChangeArrowheads="1"/>
          </p:cNvSpPr>
          <p:nvPr/>
        </p:nvSpPr>
        <p:spPr bwMode="auto">
          <a:xfrm>
            <a:off x="1066800" y="1905000"/>
            <a:ext cx="7162800" cy="3323987"/>
          </a:xfrm>
          <a:prstGeom prst="rect">
            <a:avLst/>
          </a:prstGeom>
          <a:noFill/>
          <a:ln w="9525">
            <a:noFill/>
            <a:miter lim="800000"/>
            <a:headEnd/>
            <a:tailEnd/>
          </a:ln>
        </p:spPr>
        <p:txBody>
          <a:bodyPr wrap="square">
            <a:prstTxWarp prst="textNoShape">
              <a:avLst/>
            </a:prstTxWarp>
            <a:spAutoFit/>
          </a:bodyPr>
          <a:lstStyle/>
          <a:p>
            <a:pPr algn="r"/>
            <a:r>
              <a:rPr lang="en-US" sz="4000" b="1" dirty="0" smtClean="0">
                <a:solidFill>
                  <a:srgbClr val="561715"/>
                </a:solidFill>
                <a:latin typeface="Times New Roman"/>
                <a:cs typeface="Times New Roman"/>
              </a:rPr>
              <a:t>VII. He Saw the Unseen</a:t>
            </a:r>
          </a:p>
          <a:p>
            <a:pPr algn="r">
              <a:spcAft>
                <a:spcPts val="1200"/>
              </a:spcAft>
            </a:pPr>
            <a:r>
              <a:rPr lang="en-US" dirty="0">
                <a:solidFill>
                  <a:srgbClr val="561715"/>
                </a:solidFill>
                <a:latin typeface="Times New Roman"/>
                <a:cs typeface="Times New Roman"/>
              </a:rPr>
              <a:t> </a:t>
            </a:r>
            <a:r>
              <a:rPr lang="en-US" dirty="0" smtClean="0">
                <a:solidFill>
                  <a:srgbClr val="561715"/>
                </a:solidFill>
                <a:latin typeface="Times New Roman"/>
                <a:cs typeface="Times New Roman"/>
              </a:rPr>
              <a:t>  </a:t>
            </a:r>
            <a:r>
              <a:rPr lang="en-US" sz="3000" dirty="0" smtClean="0">
                <a:solidFill>
                  <a:srgbClr val="561715"/>
                </a:solidFill>
                <a:latin typeface="Times New Roman"/>
                <a:cs typeface="Times New Roman"/>
              </a:rPr>
              <a:t>“As seeing Him who is invisible” (vs. 27d).</a:t>
            </a:r>
          </a:p>
          <a:p>
            <a:pPr marL="227013" indent="-227013">
              <a:spcAft>
                <a:spcPts val="1200"/>
              </a:spcAft>
              <a:buFontTx/>
              <a:buChar char="•"/>
            </a:pPr>
            <a:r>
              <a:rPr lang="en-US" sz="3000" dirty="0" smtClean="0">
                <a:solidFill>
                  <a:srgbClr val="561715"/>
                </a:solidFill>
                <a:latin typeface="Times New Roman"/>
                <a:cs typeface="Times New Roman"/>
              </a:rPr>
              <a:t>In Jesus we can see the invisible God       (Col. 1:13-16).</a:t>
            </a:r>
          </a:p>
          <a:p>
            <a:pPr marL="227013" indent="-227013">
              <a:spcAft>
                <a:spcPts val="1200"/>
              </a:spcAft>
              <a:buFontTx/>
              <a:buChar char="•"/>
            </a:pPr>
            <a:r>
              <a:rPr lang="en-US" sz="3000" dirty="0" smtClean="0">
                <a:solidFill>
                  <a:srgbClr val="561715"/>
                </a:solidFill>
                <a:latin typeface="Times New Roman"/>
                <a:cs typeface="Times New Roman"/>
              </a:rPr>
              <a:t>The unseen things are eternal                     (2 Cor. 4:17-5:2).</a:t>
            </a:r>
            <a:endParaRPr lang="en-US" sz="3000" dirty="0">
              <a:solidFill>
                <a:srgbClr val="64390C"/>
              </a:solidFill>
              <a:latin typeface="Times New Roman"/>
              <a:cs typeface="Times New Roman"/>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 calcmode="lin" valueType="num">
                                      <p:cBhvr>
                                        <p:cTn id="7" dur="1000" fill="hold"/>
                                        <p:tgtEl>
                                          <p:spTgt spid="307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078">
                                            <p:txEl>
                                              <p:pRg st="1" end="1"/>
                                            </p:txEl>
                                          </p:spTgt>
                                        </p:tgtEl>
                                        <p:attrNameLst>
                                          <p:attrName>style.visibility</p:attrName>
                                        </p:attrNameLst>
                                      </p:cBhvr>
                                      <p:to>
                                        <p:strVal val="visible"/>
                                      </p:to>
                                    </p:set>
                                    <p:animEffect transition="in" filter="fade">
                                      <p:cBhvr>
                                        <p:cTn id="14" dur="2000"/>
                                        <p:tgtEl>
                                          <p:spTgt spid="3078">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078">
                                            <p:txEl>
                                              <p:pRg st="2" end="2"/>
                                            </p:txEl>
                                          </p:spTgt>
                                        </p:tgtEl>
                                        <p:attrNameLst>
                                          <p:attrName>style.visibility</p:attrName>
                                        </p:attrNameLst>
                                      </p:cBhvr>
                                      <p:to>
                                        <p:strVal val="visible"/>
                                      </p:to>
                                    </p:set>
                                    <p:animEffect transition="in" filter="fade">
                                      <p:cBhvr>
                                        <p:cTn id="19" dur="1000"/>
                                        <p:tgtEl>
                                          <p:spTgt spid="3078">
                                            <p:txEl>
                                              <p:pRg st="2" end="2"/>
                                            </p:txEl>
                                          </p:spTgt>
                                        </p:tgtEl>
                                      </p:cBhvr>
                                    </p:animEffect>
                                    <p:anim calcmode="lin" valueType="num">
                                      <p:cBhvr>
                                        <p:cTn id="20" dur="1000" fill="hold"/>
                                        <p:tgtEl>
                                          <p:spTgt spid="3078">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07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078">
                                            <p:txEl>
                                              <p:pRg st="3" end="3"/>
                                            </p:txEl>
                                          </p:spTgt>
                                        </p:tgtEl>
                                        <p:attrNameLst>
                                          <p:attrName>style.visibility</p:attrName>
                                        </p:attrNameLst>
                                      </p:cBhvr>
                                      <p:to>
                                        <p:strVal val="visible"/>
                                      </p:to>
                                    </p:set>
                                    <p:animEffect transition="in" filter="fade">
                                      <p:cBhvr>
                                        <p:cTn id="26" dur="1000"/>
                                        <p:tgtEl>
                                          <p:spTgt spid="3078">
                                            <p:txEl>
                                              <p:pRg st="3" end="3"/>
                                            </p:txEl>
                                          </p:spTgt>
                                        </p:tgtEl>
                                      </p:cBhvr>
                                    </p:animEffect>
                                    <p:anim calcmode="lin" valueType="num">
                                      <p:cBhvr>
                                        <p:cTn id="27" dur="1000" fill="hold"/>
                                        <p:tgtEl>
                                          <p:spTgt spid="3078">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07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build="p" bldLvl="2"/>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BB1801E8-7114-4C36-8426-96A5D413D30E}">
  <ds:schemaRefs>
    <ds:schemaRef ds:uri="http://schemas.microsoft.com/sharepoint/v3/contenttype/forms"/>
  </ds:schemaRefs>
</ds:datastoreItem>
</file>

<file path=customXml/itemProps2.xml><?xml version="1.0" encoding="utf-8"?>
<ds:datastoreItem xmlns:ds="http://schemas.openxmlformats.org/officeDocument/2006/customXml" ds:itemID="{44428DED-31C3-489F-B4B1-E4579A705B8E}">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70</TotalTime>
  <Words>579</Words>
  <Application>Microsoft Macintosh PowerPoint</Application>
  <PresentationFormat>On-screen Show (4:3)</PresentationFormat>
  <Paragraphs>41</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Kyle Pope</cp:lastModifiedBy>
  <cp:revision>11</cp:revision>
  <dcterms:created xsi:type="dcterms:W3CDTF">2013-12-03T04:15:07Z</dcterms:created>
  <dcterms:modified xsi:type="dcterms:W3CDTF">2013-12-03T04:15:21Z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TC103796299990</vt:lpwstr>
  </property>
</Properties>
</file>