
<file path=[Content_Types].xml><?xml version="1.0" encoding="utf-8"?>
<Types xmlns="http://schemas.openxmlformats.org/package/2006/content-types">
  <Override PartName="/ppt/slideLayouts/slideLayout105.xml" ContentType="application/vnd.openxmlformats-officedocument.presentationml.slideLayout+xml"/>
  <Override PartName="/ppt/slideLayouts/slideLayout67.xml" ContentType="application/vnd.openxmlformats-officedocument.presentationml.slideLayout+xml"/>
  <Override PartName="/ppt/slideLayouts/slideLayout58.xml" ContentType="application/vnd.openxmlformats-officedocument.presentationml.slideLayout+xml"/>
  <Override PartName="/ppt/slideLayouts/slideLayout4.xml" ContentType="application/vnd.openxmlformats-officedocument.presentationml.slideLayout+xml"/>
  <Override PartName="/ppt/slides/slide18.xml" ContentType="application/vnd.openxmlformats-officedocument.presentationml.slide+xml"/>
  <Override PartName="/ppt/slideLayouts/slideLayout77.xml" ContentType="application/vnd.openxmlformats-officedocument.presentationml.slideLayout+xml"/>
  <Override PartName="/ppt/slideLayouts/slideLayout115.xml" ContentType="application/vnd.openxmlformats-officedocument.presentationml.slideLayout+xml"/>
  <Override PartName="/ppt/slideLayouts/slideLayout87.xml" ContentType="application/vnd.openxmlformats-officedocument.presentationml.slideLayout+xml"/>
  <Override PartName="/ppt/slides/slide9.xml" ContentType="application/vnd.openxmlformats-officedocument.presentationml.slide+xml"/>
  <Override PartName="/ppt/slideLayouts/slideLayout96.xml" ContentType="application/vnd.openxmlformats-officedocument.presentationml.slideLayout+xml"/>
  <Override PartName="/ppt/slideMasters/slideMaster7.xml" ContentType="application/vnd.openxmlformats-officedocument.presentationml.slideMaster+xml"/>
  <Override PartName="/ppt/slideLayouts/slideLayout15.xml" ContentType="application/vnd.openxmlformats-officedocument.presentationml.slideLayout+xml"/>
  <Override PartName="/ppt/theme/theme1.xml" ContentType="application/vnd.openxmlformats-officedocument.theme+xml"/>
  <Override PartName="/ppt/slideLayouts/slideLayout24.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Default Extension="jpeg" ContentType="image/jpeg"/>
  <Override PartName="/ppt/slideLayouts/slideLayout100.xml" ContentType="application/vnd.openxmlformats-officedocument.presentationml.slideLayout+xml"/>
  <Override PartName="/ppt/slideLayouts/slideLayout63.xml" ContentType="application/vnd.openxmlformats-officedocument.presentationml.slideLayout+xml"/>
  <Override PartName="/ppt/slides/slide13.xml" ContentType="application/vnd.openxmlformats-officedocument.presentationml.slide+xml"/>
  <Override PartName="/ppt/slideLayouts/slideLayout72.xml" ContentType="application/vnd.openxmlformats-officedocument.presentationml.slideLayout+xml"/>
  <Override PartName="/ppt/slideLayouts/slideLayout110.xml" ContentType="application/vnd.openxmlformats-officedocument.presentationml.slideLayout+xml"/>
  <Override PartName="/ppt/slideLayouts/slideLayout120.xml" ContentType="application/vnd.openxmlformats-officedocument.presentationml.slideLayout+xml"/>
  <Override PartName="/ppt/slideLayouts/slideLayout49.xml" ContentType="application/vnd.openxmlformats-officedocument.presentationml.slideLayout+xml"/>
  <Override PartName="/ppt/slideLayouts/slideLayout82.xml" ContentType="application/vnd.openxmlformats-officedocument.presentationml.slideLayout+xml"/>
  <Override PartName="/ppt/slides/slide4.xml" ContentType="application/vnd.openxmlformats-officedocument.presentationml.slide+xml"/>
  <Override PartName="/ppt/slideLayouts/slideLayout59.xml" ContentType="application/vnd.openxmlformats-officedocument.presentationml.slideLayout+xml"/>
  <Override PartName="/ppt/slideLayouts/slideLayout5.xml" ContentType="application/vnd.openxmlformats-officedocument.presentationml.slideLayout+xml"/>
  <Override PartName="/ppt/slideLayouts/slideLayout91.xml" ContentType="application/vnd.openxmlformats-officedocument.presentationml.slideLayout+xml"/>
  <Override PartName="/ppt/slideLayouts/slideLayout106.xml" ContentType="application/vnd.openxmlformats-officedocument.presentationml.slideLayout+xml"/>
  <Override PartName="/ppt/slideLayouts/slideLayout68.xml" ContentType="application/vnd.openxmlformats-officedocument.presentationml.slideLayout+xml"/>
  <Override PartName="/ppt/slideMasters/slideMaster2.xml" ContentType="application/vnd.openxmlformats-officedocument.presentationml.slideMaster+xml"/>
  <Override PartName="/ppt/slides/slide19.xml" ContentType="application/vnd.openxmlformats-officedocument.presentationml.slide+xml"/>
  <Override PartName="/ppt/slideLayouts/slideLayout78.xml" ContentType="application/vnd.openxmlformats-officedocument.presentationml.slideLayout+xml"/>
  <Override PartName="/ppt/slideLayouts/slideLayout116.xml" ContentType="application/vnd.openxmlformats-officedocument.presentationml.slideLayout+xml"/>
  <Override PartName="/ppt/slideLayouts/slideLayout10.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slideMasters/slideMaster8.xml" ContentType="application/vnd.openxmlformats-officedocument.presentationml.slideMaster+xml"/>
  <Override PartName="/ppt/slideLayouts/slideLayout16.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64.xml" ContentType="application/vnd.openxmlformats-officedocument.presentationml.slideLayout+xml"/>
  <Override PartName="/ppt/slides/slide14.xml" ContentType="application/vnd.openxmlformats-officedocument.presentationml.slide+xml"/>
  <Override PartName="/ppt/slideLayouts/slideLayout73.xml" ContentType="application/vnd.openxmlformats-officedocument.presentationml.slideLayout+xml"/>
  <Override PartName="/ppt/slideLayouts/slideLayout111.xml" ContentType="application/vnd.openxmlformats-officedocument.presentationml.slideLayout+xml"/>
  <Override PartName="/ppt/slideLayouts/slideLayout121.xml" ContentType="application/vnd.openxmlformats-officedocument.presentationml.slideLayout+xml"/>
  <Default Extension="bin" ContentType="application/vnd.openxmlformats-officedocument.presentationml.printerSettings"/>
  <Override PartName="/ppt/slideLayouts/slideLayout83.xml" ContentType="application/vnd.openxmlformats-officedocument.presentationml.slideLayout+xml"/>
  <Default Extension="xml" ContentType="application/xml"/>
  <Override PartName="/ppt/slides/slide5.xml" ContentType="application/vnd.openxmlformats-officedocument.presentationml.slide+xml"/>
  <Override PartName="/ppt/slideLayouts/slideLayout92.xml" ContentType="application/vnd.openxmlformats-officedocument.presentationml.slideLayout+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tableStyles.xml" ContentType="application/vnd.openxmlformats-officedocument.presentationml.tableStyles+xml"/>
  <Override PartName="/ppt/slideLayouts/slideLayout69.xml" ContentType="application/vnd.openxmlformats-officedocument.presentationml.slideLayout+xml"/>
  <Override PartName="/ppt/slideLayouts/slideLayout107.xml" ContentType="application/vnd.openxmlformats-officedocument.presentationml.slideLayout+xml"/>
  <Override PartName="/ppt/slideLayouts/slideLayout117.xml" ContentType="application/vnd.openxmlformats-officedocument.presentationml.slideLayout+xml"/>
  <Override PartName="/ppt/slideLayouts/slideLayout7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app.xml" ContentType="application/vnd.openxmlformats-officedocument.extended-properties+xml"/>
  <Override PartName="/ppt/slideLayouts/slideLayout98.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docProps/core.xml" ContentType="application/vnd.openxmlformats-package.core-properties+xml"/>
  <Override PartName="/ppt/slideLayouts/slideLayout17.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55.xml" ContentType="application/vnd.openxmlformats-officedocument.presentationml.slideLayout+xml"/>
  <Override PartName="/ppt/slideLayouts/slideLayout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s/slide15.xml" ContentType="application/vnd.openxmlformats-officedocument.presentationml.slide+xml"/>
  <Override PartName="/ppt/slideLayouts/slideLayout74.xml" ContentType="application/vnd.openxmlformats-officedocument.presentationml.slideLayout+xml"/>
  <Override PartName="/ppt/slideLayouts/slideLayout112.xml" ContentType="application/vnd.openxmlformats-officedocument.presentationml.slideLayout+xml"/>
  <Override PartName="/ppt/slideLayouts/slideLayout84.xml" ContentType="application/vnd.openxmlformats-officedocument.presentationml.slideLayout+xml"/>
  <Default Extension="png" ContentType="image/png"/>
  <Override PartName="/ppt/slideLayouts/slideLayout93.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4.xml" ContentType="application/vnd.openxmlformats-officedocument.presentationml.slideMaster+xml"/>
  <Override PartName="/ppt/slideLayouts/slideLayout108.xml" ContentType="application/vnd.openxmlformats-officedocument.presentationml.slideLayout+xml"/>
  <Override PartName="/ppt/slideLayouts/slideLayout118.xml" ContentType="application/vnd.openxmlformats-officedocument.presentationml.slideLayout+xml"/>
  <Override PartName="/ppt/slideLayouts/slideLayout12.xml" ContentType="application/vnd.openxmlformats-officedocument.presentationml.slideLayout+xml"/>
  <Override PartName="/ppt/slideLayouts/slideLayout89.xml" ContentType="application/vnd.openxmlformats-officedocument.presentationml.slideLayout+xml"/>
  <Override PartName="/ppt/slideLayouts/slideLayout21.xml" ContentType="application/vnd.openxmlformats-officedocument.presentationml.slideLayout+xml"/>
  <Override PartName="/ppt/slideLayouts/slideLayout99.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50.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27.xml" ContentType="application/vnd.openxmlformats-officedocument.presentationml.slideLayout+xml"/>
  <Override PartName="/ppt/slides/slide10.xml" ContentType="application/vnd.openxmlformats-officedocument.presentationml.slide+xml"/>
  <Override PartName="/ppt/slideLayouts/slideLayout37.xml" ContentType="application/vnd.openxmlformats-officedocument.presentationml.slideLayout+xml"/>
  <Override PartName="/ppt/slides/slide20.xml" ContentType="application/vnd.openxmlformats-officedocument.presentationml.slide+xml"/>
  <Override PartName="/ppt/slideLayouts/slideLayout46.xml" ContentType="application/vnd.openxmlformats-officedocument.presentationml.slideLayout+xml"/>
  <Override PartName="/ppt/slideMasters/slideMaster10.xml" ContentType="application/vnd.openxmlformats-officedocument.presentationml.slideMaster+xml"/>
  <Override PartName="/ppt/slides/slide1.xml" ContentType="application/vnd.openxmlformats-officedocument.presentationml.slide+xml"/>
  <Override PartName="/ppt/slideLayouts/slideLayout56.xml" ContentType="application/vnd.openxmlformats-officedocument.presentationml.slideLayout+xml"/>
  <Override PartName="/ppt/slideLayouts/slideLayout2.xml" ContentType="application/vnd.openxmlformats-officedocument.presentationml.slideLayout+xml"/>
  <Override PartName="/ppt/slideLayouts/slideLayout103.xml" ContentType="application/vnd.openxmlformats-officedocument.presentationml.slideLayout+xml"/>
  <Override PartName="/ppt/slideLayouts/slideLayout65.xml" ContentType="application/vnd.openxmlformats-officedocument.presentationml.slideLayout+xml"/>
  <Override PartName="/ppt/slides/slide16.xml" ContentType="application/vnd.openxmlformats-officedocument.presentationml.slide+xml"/>
  <Override PartName="/ppt/slideLayouts/slideLayout75.xml" ContentType="application/vnd.openxmlformats-officedocument.presentationml.slideLayout+xml"/>
  <Override PartName="/ppt/viewProps.xml" ContentType="application/vnd.openxmlformats-officedocument.presentationml.viewProps+xml"/>
  <Override PartName="/ppt/slideLayouts/slideLayout113.xml" ContentType="application/vnd.openxmlformats-officedocument.presentationml.slideLayout+xml"/>
  <Default Extension="rels" ContentType="application/vnd.openxmlformats-package.relationships+xml"/>
  <Override PartName="/ppt/slideLayouts/slideLayout85.xml" ContentType="application/vnd.openxmlformats-officedocument.presentationml.slideLayout+xml"/>
  <Override PartName="/ppt/slides/slide7.xml" ContentType="application/vnd.openxmlformats-officedocument.presentationml.slide+xml"/>
  <Override PartName="/ppt/slideLayouts/slideLayout94.xml" ContentType="application/vnd.openxmlformats-officedocument.presentationml.slideLayout+xml"/>
  <Override PartName="/ppt/slideLayouts/slideLayout8.xml" ContentType="application/vnd.openxmlformats-officedocument.presentationml.slideLayout+xml"/>
  <Override PartName="/ppt/slideMasters/slideMaster5.xml" ContentType="application/vnd.openxmlformats-officedocument.presentationml.slideMaster+xml"/>
  <Override PartName="/ppt/slideLayouts/slideLayout109.xml" ContentType="application/vnd.openxmlformats-officedocument.presentationml.slideLayout+xml"/>
  <Override PartName="/ppt/slideLayouts/slideLayout119.xml" ContentType="application/vnd.openxmlformats-officedocument.presentationml.slideLayout+xml"/>
  <Override PartName="/ppt/slideLayouts/slideLayout13.xml" ContentType="application/vnd.openxmlformats-officedocument.presentationml.slideLayout+xml"/>
  <Override PartName="/ppt/presProps.xml" ContentType="application/vnd.openxmlformats-officedocument.presentationml.presProps+xml"/>
  <Override PartName="/ppt/slideLayouts/slideLayout22.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1.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61.xml" ContentType="application/vnd.openxmlformats-officedocument.presentationml.slideLayout+xml"/>
  <Override PartName="/ppt/slides/slide11.xml" ContentType="application/vnd.openxmlformats-officedocument.presentationml.slide+xml"/>
  <Override PartName="/ppt/slideLayouts/slideLayout70.xml" ContentType="application/vnd.openxmlformats-officedocument.presentationml.slideLayout+xml"/>
  <Override PartName="/ppt/slideLayouts/slideLayout38.xml" ContentType="application/vnd.openxmlformats-officedocument.presentationml.slideLayout+xml"/>
  <Override PartName="/ppt/theme/theme10.xml" ContentType="application/vnd.openxmlformats-officedocument.theme+xml"/>
  <Override PartName="/ppt/slideLayouts/slideLayout47.xml" ContentType="application/vnd.openxmlformats-officedocument.presentationml.slideLayout+xml"/>
  <Override PartName="/ppt/slideLayouts/slideLayout80.xml" ContentType="application/vnd.openxmlformats-officedocument.presentationml.slideLayout+xml"/>
  <Override PartName="/ppt/slideMasters/slideMaster11.xml" ContentType="application/vnd.openxmlformats-officedocument.presentationml.slideMaster+xml"/>
  <Override PartName="/ppt/slides/slide2.xml" ContentType="application/vnd.openxmlformats-officedocument.presentationml.slide+xml"/>
  <Override PartName="/ppt/slideLayouts/slideLayout57.xml" ContentType="application/vnd.openxmlformats-officedocument.presentationml.slideLayout+xml"/>
  <Override PartName="/ppt/slideLayouts/slideLayout3.xml" ContentType="application/vnd.openxmlformats-officedocument.presentationml.slideLayout+xml"/>
  <Override PartName="/ppt/slideLayouts/slideLayout104.xml" ContentType="application/vnd.openxmlformats-officedocument.presentationml.slideLayout+xml"/>
  <Override PartName="/ppt/slideLayouts/slideLayout66.xml" ContentType="application/vnd.openxmlformats-officedocument.presentationml.slideLayout+xml"/>
  <Override PartName="/ppt/slides/slide17.xml" ContentType="application/vnd.openxmlformats-officedocument.presentationml.slide+xml"/>
  <Override PartName="/ppt/slideLayouts/slideLayout76.xml" ContentType="application/vnd.openxmlformats-officedocument.presentationml.slideLayout+xml"/>
  <Override PartName="/ppt/slideLayouts/slideLayout114.xml" ContentType="application/vnd.openxmlformats-officedocument.presentationml.slideLayout+xml"/>
  <Override PartName="/ppt/slideLayouts/slideLayout86.xml" ContentType="application/vnd.openxmlformats-officedocument.presentationml.slideLayout+xml"/>
  <Override PartName="/ppt/slides/slide8.xml" ContentType="application/vnd.openxmlformats-officedocument.presentationml.slide+xml"/>
  <Override PartName="/ppt/slideLayouts/slideLayout95.xml" ContentType="application/vnd.openxmlformats-officedocument.presentationml.slideLayout+xml"/>
  <Override PartName="/ppt/slideLayouts/slideLayout9.xml" ContentType="application/vnd.openxmlformats-officedocument.presentationml.slideLayout+xml"/>
  <Override PartName="/ppt/slideMasters/slideMaster6.xml" ContentType="application/vnd.openxmlformats-officedocument.presentationml.slideMaster+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62.xml" ContentType="application/vnd.openxmlformats-officedocument.presentationml.slideLayout+xml"/>
  <Override PartName="/ppt/slides/slide12.xml" ContentType="application/vnd.openxmlformats-officedocument.presentationml.slide+xml"/>
  <Override PartName="/ppt/slideLayouts/slideLayout71.xml" ContentType="application/vnd.openxmlformats-officedocument.presentationml.slideLayout+xml"/>
  <Override PartName="/ppt/slideLayouts/slideLayout39.xml" ContentType="application/vnd.openxmlformats-officedocument.presentationml.slideLayout+xml"/>
  <Override PartName="/ppt/theme/theme11.xml" ContentType="application/vnd.openxmlformats-officedocument.theme+xml"/>
  <Override PartName="/ppt/slideLayouts/slideLayout48.xml" ContentType="application/vnd.openxmlformats-officedocument.presentationml.slideLayout+xml"/>
  <Override PartName="/ppt/slideLayouts/slideLayout81.xml" ContentType="application/vnd.openxmlformats-officedocument.presentationml.slideLayout+xml"/>
  <Override PartName="/ppt/slides/slide3.xml" ContentType="application/vnd.openxmlformats-officedocument.presentationml.slide+xml"/>
  <Override PartName="/ppt/slideLayouts/slideLayout90.xml" ContentType="application/vnd.openxmlformats-officedocument.presentationml.slideLayout+xml"/>
  <Default Extension="fntdata" ContentType="application/x-fontdata"/>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autoCompressPictures="0">
  <p:sldMasterIdLst>
    <p:sldMasterId id="2147483649" r:id="rId1"/>
    <p:sldMasterId id="2147483650" r:id="rId2"/>
    <p:sldMasterId id="2147483651" r:id="rId3"/>
    <p:sldMasterId id="2147483652" r:id="rId4"/>
    <p:sldMasterId id="2147483653" r:id="rId5"/>
    <p:sldMasterId id="2147483654" r:id="rId6"/>
    <p:sldMasterId id="2147483655" r:id="rId7"/>
    <p:sldMasterId id="2147483656" r:id="rId8"/>
    <p:sldMasterId id="2147483657" r:id="rId9"/>
    <p:sldMasterId id="2147483658" r:id="rId10"/>
    <p:sldMasterId id="2147483659" r:id="rId11"/>
  </p:sldMasterIdLst>
  <p:sldIdLst>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Lst>
  <p:sldSz cx="13004800" cy="9753600"/>
  <p:notesSz cx="6858000" cy="9144000"/>
  <p:embeddedFontLst>
    <p:embeddedFont>
      <p:font typeface="Calibri"/>
      <p:regular r:id="rId32"/>
      <p:bold r:id="rId33"/>
      <p:italic r:id="rId34"/>
      <p:boldItalic r:id="rId35"/>
    </p:embeddedFont>
  </p:embeddedFontLst>
  <p:defaultTextStyle>
    <a:defPPr>
      <a:defRPr lang="en-US"/>
    </a:defPPr>
    <a:lvl1pPr algn="ctr" rtl="0" fontAlgn="base">
      <a:spcBef>
        <a:spcPct val="0"/>
      </a:spcBef>
      <a:spcAft>
        <a:spcPct val="0"/>
      </a:spcAft>
      <a:defRPr sz="40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0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0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0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0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0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0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0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000" kern="1200">
        <a:solidFill>
          <a:srgbClr val="000000"/>
        </a:solidFill>
        <a:latin typeface="Gill Sans" charset="0"/>
        <a:ea typeface="ヒラギノ角ゴ ProN W3" charset="-128"/>
        <a:cs typeface="ヒラギノ角ゴ ProN W3" charset="-128"/>
        <a:sym typeface="Gill Sans"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8605" autoAdjust="0"/>
  </p:normalViewPr>
  <p:slideViewPr>
    <p:cSldViewPr>
      <p:cViewPr varScale="1">
        <p:scale>
          <a:sx n="85" d="100"/>
          <a:sy n="85" d="100"/>
        </p:scale>
        <p:origin x="-424" y="-120"/>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font" Target="fonts/font1.fntdata"/><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font" Target="fonts/font2.fntdata"/><Relationship Id="rId34" Type="http://schemas.openxmlformats.org/officeDocument/2006/relationships/font" Target="fonts/font3.fntdata"/><Relationship Id="rId35" Type="http://schemas.openxmlformats.org/officeDocument/2006/relationships/font" Target="fonts/font4.fntdata"/><Relationship Id="rId36" Type="http://schemas.openxmlformats.org/officeDocument/2006/relationships/printerSettings" Target="printerSettings/printerSettings1.bin"/><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130300"/>
            <a:ext cx="2616200" cy="722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130300"/>
            <a:ext cx="7696200" cy="722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0" y="2641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29800" y="2641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130300"/>
            <a:ext cx="2616200" cy="722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130300"/>
            <a:ext cx="7696200" cy="722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641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641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1130300"/>
            <a:ext cx="2925762" cy="758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1130300"/>
            <a:ext cx="8624888" cy="7581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641600"/>
            <a:ext cx="2446338"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8738" y="2641600"/>
            <a:ext cx="2446337"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130300"/>
            <a:ext cx="2616200" cy="722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130300"/>
            <a:ext cx="7696200" cy="722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641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641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130300"/>
            <a:ext cx="2616200" cy="722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130300"/>
            <a:ext cx="7696200" cy="722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641600"/>
            <a:ext cx="28575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57600" y="2641600"/>
            <a:ext cx="28575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48250" y="1130300"/>
            <a:ext cx="1466850" cy="722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1130300"/>
            <a:ext cx="4248150" cy="722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270000" y="11303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027" name="Rectangle 2"/>
          <p:cNvSpPr>
            <a:spLocks noGrp="1" noChangeArrowheads="1"/>
          </p:cNvSpPr>
          <p:nvPr>
            <p:ph type="body" idx="1"/>
          </p:nvPr>
        </p:nvSpPr>
        <p:spPr bwMode="auto">
          <a:xfrm>
            <a:off x="1270000" y="2641600"/>
            <a:ext cx="104648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bwMode="auto">
          <a:xfrm>
            <a:off x="635000" y="1409700"/>
            <a:ext cx="5867400" cy="33020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
        <p:nvSpPr>
          <p:cNvPr id="10243" name="Rectangle 2"/>
          <p:cNvSpPr>
            <a:spLocks noGrp="1" noChangeArrowheads="1"/>
          </p:cNvSpPr>
          <p:nvPr>
            <p:ph type="body" idx="1"/>
          </p:nvPr>
        </p:nvSpPr>
        <p:spPr bwMode="auto">
          <a:xfrm>
            <a:off x="635000" y="4787900"/>
            <a:ext cx="5867400" cy="33020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1267" name="Line 3"/>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11268" name="AutoShape 4">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11269" name="AutoShape 5">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11270" name="Picture 6">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xStyles>
    <p:titleStyle>
      <a:lvl1pPr algn="ctr" rtl="0" eaLnBrk="0" fontAlgn="base" hangingPunct="0">
        <a:spcBef>
          <a:spcPct val="0"/>
        </a:spcBef>
        <a:spcAft>
          <a:spcPct val="0"/>
        </a:spcAft>
        <a:defRPr sz="7000">
          <a:solidFill>
            <a:srgbClr val="A7AAAB"/>
          </a:solidFill>
          <a:latin typeface="+mj-lt"/>
          <a:ea typeface="+mj-ea"/>
          <a:cs typeface="+mj-cs"/>
          <a:sym typeface="Gill Sans" charset="0"/>
        </a:defRPr>
      </a:lvl1pPr>
      <a:lvl2pPr algn="ctr" rtl="0" eaLnBrk="0" fontAlgn="base" hangingPunct="0">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7000">
          <a:solidFill>
            <a:srgbClr val="A7AAAB"/>
          </a:solidFill>
          <a:latin typeface="Gill Sans" charset="0"/>
          <a:ea typeface="ヒラギノ角ゴ ProN W3" charset="-128"/>
          <a:cs typeface="ヒラギノ角ゴ ProN W3" charset="-128"/>
          <a:sym typeface="Gill Sans" charset="0"/>
        </a:defRPr>
      </a:lvl9pPr>
    </p:titleStyle>
    <p:bodyStyle>
      <a:lvl1pPr marL="247650" indent="-24765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247650" indent="-2476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247650" indent="-24765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247650" indent="-24765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47650" indent="-24765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704850" indent="-247650" algn="ctr" rtl="0" fontAlgn="base">
        <a:spcBef>
          <a:spcPct val="0"/>
        </a:spcBef>
        <a:spcAft>
          <a:spcPct val="0"/>
        </a:spcAft>
        <a:defRPr sz="3400">
          <a:solidFill>
            <a:schemeClr val="tx1"/>
          </a:solidFill>
          <a:latin typeface="+mn-lt"/>
          <a:ea typeface="+mn-ea"/>
          <a:cs typeface="+mn-cs"/>
          <a:sym typeface="Gill Sans" charset="0"/>
        </a:defRPr>
      </a:lvl6pPr>
      <a:lvl7pPr marL="1162050" indent="-247650" algn="ctr" rtl="0" fontAlgn="base">
        <a:spcBef>
          <a:spcPct val="0"/>
        </a:spcBef>
        <a:spcAft>
          <a:spcPct val="0"/>
        </a:spcAft>
        <a:defRPr sz="3400">
          <a:solidFill>
            <a:schemeClr val="tx1"/>
          </a:solidFill>
          <a:latin typeface="+mn-lt"/>
          <a:ea typeface="+mn-ea"/>
          <a:cs typeface="+mn-cs"/>
          <a:sym typeface="Gill Sans" charset="0"/>
        </a:defRPr>
      </a:lvl7pPr>
      <a:lvl8pPr marL="1619250" indent="-247650" algn="ctr" rtl="0" fontAlgn="base">
        <a:spcBef>
          <a:spcPct val="0"/>
        </a:spcBef>
        <a:spcAft>
          <a:spcPct val="0"/>
        </a:spcAft>
        <a:defRPr sz="3400">
          <a:solidFill>
            <a:schemeClr val="tx1"/>
          </a:solidFill>
          <a:latin typeface="+mn-lt"/>
          <a:ea typeface="+mn-ea"/>
          <a:cs typeface="+mn-cs"/>
          <a:sym typeface="Gill Sans" charset="0"/>
        </a:defRPr>
      </a:lvl8pPr>
      <a:lvl9pPr marL="2076450" indent="-24765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bwMode="auto">
          <a:xfrm>
            <a:off x="1270000" y="11303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1267" name="Rectangle 2"/>
          <p:cNvSpPr>
            <a:spLocks noGrp="1" noChangeArrowheads="1"/>
          </p:cNvSpPr>
          <p:nvPr>
            <p:ph type="body" idx="1"/>
          </p:nvPr>
        </p:nvSpPr>
        <p:spPr bwMode="auto">
          <a:xfrm>
            <a:off x="7772400" y="2641600"/>
            <a:ext cx="39624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2291" name="Line 3"/>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12292" name="AutoShape 4">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12293" name="AutoShape 5">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12294" name="Picture 6">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Line 1"/>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3074" name="AutoShape 2">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3075" name="AutoShape 3">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3076" name="Picture 4">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1270000" y="1270000"/>
            <a:ext cx="10464800" cy="72136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4098" name="Line 2"/>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4099" name="AutoShape 3">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4100" name="AutoShape 4">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4101" name="Picture 5">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1270000" y="2971800"/>
            <a:ext cx="10464800" cy="3810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5122" name="Line 2"/>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5123" name="AutoShape 3">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5124" name="AutoShape 4">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5125" name="Picture 5">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p:txStyles>
    <p:titleStyle>
      <a:lvl1pPr algn="ctr" rtl="0" eaLnBrk="0" fontAlgn="base" hangingPunct="0">
        <a:spcBef>
          <a:spcPct val="0"/>
        </a:spcBef>
        <a:spcAft>
          <a:spcPct val="0"/>
        </a:spcAft>
        <a:defRPr sz="8400">
          <a:solidFill>
            <a:srgbClr val="818181"/>
          </a:solidFill>
          <a:latin typeface="+mj-lt"/>
          <a:ea typeface="+mj-ea"/>
          <a:cs typeface="+mj-cs"/>
          <a:sym typeface="Gill Sans" charset="0"/>
        </a:defRPr>
      </a:lvl1pPr>
      <a:lvl2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1270000" y="69596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6146" name="Line 2"/>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6147" name="AutoShape 3">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6148" name="AutoShape 4">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6149" name="Picture 5">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p:txStyles>
    <p:titleStyle>
      <a:lvl1pPr algn="ctr" rtl="0" eaLnBrk="0" fontAlgn="base" hangingPunct="0">
        <a:spcBef>
          <a:spcPct val="0"/>
        </a:spcBef>
        <a:spcAft>
          <a:spcPct val="0"/>
        </a:spcAft>
        <a:defRPr sz="8400">
          <a:solidFill>
            <a:srgbClr val="818181"/>
          </a:solidFill>
          <a:latin typeface="+mj-lt"/>
          <a:ea typeface="+mj-ea"/>
          <a:cs typeface="+mj-cs"/>
          <a:sym typeface="Gill Sans" charset="0"/>
        </a:defRPr>
      </a:lvl1pPr>
      <a:lvl2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818181"/>
          </a:solidFill>
          <a:latin typeface="Gill Sans" charset="0"/>
          <a:ea typeface="ヒラギノ角ゴ ProN W3" charset="-128"/>
          <a:cs typeface="ヒラギノ角ゴ ProN W3" charset="-128"/>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1270000" y="11303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7170" name="Line 2"/>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7171" name="AutoShape 3">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7172" name="AutoShape 4">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7173" name="Picture 5">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bwMode="auto">
          <a:xfrm>
            <a:off x="1270000" y="11303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7171" name="Rectangle 2"/>
          <p:cNvSpPr>
            <a:spLocks noGrp="1" noChangeArrowheads="1"/>
          </p:cNvSpPr>
          <p:nvPr>
            <p:ph type="body" idx="1"/>
          </p:nvPr>
        </p:nvSpPr>
        <p:spPr bwMode="auto">
          <a:xfrm>
            <a:off x="1270000" y="2641600"/>
            <a:ext cx="5045075"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8195" name="Line 3"/>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8196" name="AutoShape 4">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8197" name="AutoShape 5">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8198" name="Picture 6">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bwMode="auto">
          <a:xfrm>
            <a:off x="1270000" y="1130300"/>
            <a:ext cx="104648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8195" name="Rectangle 2"/>
          <p:cNvSpPr>
            <a:spLocks noGrp="1" noChangeArrowheads="1"/>
          </p:cNvSpPr>
          <p:nvPr>
            <p:ph type="body" idx="1"/>
          </p:nvPr>
        </p:nvSpPr>
        <p:spPr bwMode="auto">
          <a:xfrm>
            <a:off x="1270000" y="2641600"/>
            <a:ext cx="10464800" cy="57150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9219" name="Line 3"/>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9220" name="AutoShape 4">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9221" name="AutoShape 5">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9222" name="Picture 6">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xStyles>
    <p:titleStyle>
      <a:lvl1pPr algn="ctr" rtl="0" eaLnBrk="0" fontAlgn="base" hangingPunct="0">
        <a:spcBef>
          <a:spcPct val="0"/>
        </a:spcBef>
        <a:spcAft>
          <a:spcPct val="0"/>
        </a:spcAft>
        <a:defRPr sz="8400">
          <a:solidFill>
            <a:srgbClr val="A7AAAB"/>
          </a:solidFill>
          <a:latin typeface="+mj-lt"/>
          <a:ea typeface="+mj-ea"/>
          <a:cs typeface="+mj-cs"/>
          <a:sym typeface="Gill Sans" charset="0"/>
        </a:defRPr>
      </a:lvl1pPr>
      <a:lvl2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A7AAAB"/>
          </a:solidFill>
          <a:latin typeface="Gill Sans" charset="0"/>
          <a:ea typeface="ヒラギノ角ゴ ProN W3" charset="-128"/>
          <a:cs typeface="ヒラギノ角ゴ ProN W3" charset="-128"/>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xfrm>
            <a:off x="647700" y="1130300"/>
            <a:ext cx="5867400" cy="15621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9219" name="Rectangle 2"/>
          <p:cNvSpPr>
            <a:spLocks noGrp="1" noChangeArrowheads="1"/>
          </p:cNvSpPr>
          <p:nvPr>
            <p:ph type="body" idx="1"/>
          </p:nvPr>
        </p:nvSpPr>
        <p:spPr bwMode="auto">
          <a:xfrm>
            <a:off x="647700" y="2641600"/>
            <a:ext cx="58674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43" name="Line 3"/>
          <p:cNvSpPr>
            <a:spLocks noChangeShapeType="1"/>
          </p:cNvSpPr>
          <p:nvPr/>
        </p:nvSpPr>
        <p:spPr bwMode="auto">
          <a:xfrm>
            <a:off x="11696700" y="292100"/>
            <a:ext cx="0" cy="508000"/>
          </a:xfrm>
          <a:prstGeom prst="line">
            <a:avLst/>
          </a:prstGeom>
          <a:noFill/>
          <a:ln w="25400">
            <a:solidFill>
              <a:schemeClr val="tx1">
                <a:alpha val="45097"/>
              </a:schemeClr>
            </a:solidFill>
            <a:round/>
            <a:headEnd/>
            <a:tailEnd/>
          </a:ln>
          <a:effectLst>
            <a:outerShdw blurRad="25400" dist="25399" dir="5400000" algn="ctr" rotWithShape="0">
              <a:schemeClr val="bg2">
                <a:alpha val="74997"/>
              </a:schemeClr>
            </a:outerShdw>
          </a:effectLst>
        </p:spPr>
        <p:txBody>
          <a:bodyPr>
            <a:prstTxWarp prst="textNoShape">
              <a:avLst/>
            </a:prstTxWarp>
          </a:bodyPr>
          <a:lstStyle/>
          <a:p>
            <a:endParaRPr lang="en-US"/>
          </a:p>
        </p:txBody>
      </p:sp>
      <p:sp>
        <p:nvSpPr>
          <p:cNvPr id="10244" name="AutoShape 4">
            <a:hlinkClick r:id="" action="ppaction://hlinkshowjump?jump=nextslide"/>
          </p:cNvPr>
          <p:cNvSpPr>
            <a:spLocks/>
          </p:cNvSpPr>
          <p:nvPr/>
        </p:nvSpPr>
        <p:spPr bwMode="auto">
          <a:xfrm>
            <a:off x="119761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sp>
        <p:nvSpPr>
          <p:cNvPr id="10245" name="AutoShape 5">
            <a:hlinkClick r:id="" action="ppaction://hlinkshowjump?jump=previousslide"/>
          </p:cNvPr>
          <p:cNvSpPr>
            <a:spLocks/>
          </p:cNvSpPr>
          <p:nvPr/>
        </p:nvSpPr>
        <p:spPr bwMode="auto">
          <a:xfrm flipH="1">
            <a:off x="11074400" y="368300"/>
            <a:ext cx="342900" cy="342900"/>
          </a:xfrm>
          <a:prstGeom prst="rightArrow">
            <a:avLst>
              <a:gd name="adj1" fmla="val 40741"/>
              <a:gd name="adj2" fmla="val 59259"/>
            </a:avLst>
          </a:prstGeom>
          <a:solidFill>
            <a:schemeClr val="accent1">
              <a:alpha val="59999"/>
            </a:schemeClr>
          </a:solidFill>
          <a:ln w="25400">
            <a:noFill/>
            <a:miter lim="800000"/>
            <a:headEnd/>
            <a:tailEnd/>
          </a:ln>
          <a:effectLst>
            <a:outerShdw blurRad="25400" dist="12699" dir="16200000" algn="ctr" rotWithShape="0">
              <a:srgbClr val="000000">
                <a:alpha val="79999"/>
              </a:srgbClr>
            </a:outerShdw>
          </a:effectLst>
        </p:spPr>
        <p:txBody>
          <a:bodyPr lIns="0" tIns="0" rIns="0" bIns="0">
            <a:prstTxWarp prst="textNoShape">
              <a:avLst/>
            </a:prstTxWarp>
          </a:bodyPr>
          <a:lstStyle/>
          <a:p>
            <a:pPr>
              <a:defRPr/>
            </a:pPr>
            <a:endParaRPr lang="en-US">
              <a:cs typeface="+mn-cs"/>
            </a:endParaRPr>
          </a:p>
        </p:txBody>
      </p:sp>
      <p:pic>
        <p:nvPicPr>
          <p:cNvPr id="10246" name="Picture 6">
            <a:hlinkClick r:id="" action="ppaction://hlinkshowjump?jump=firstslide"/>
          </p:cNvPr>
          <p:cNvPicPr>
            <a:picLocks noChangeAspect="1" noChangeArrowheads="1"/>
          </p:cNvPicPr>
          <p:nvPr/>
        </p:nvPicPr>
        <p:blipFill>
          <a:blip r:embed="rId14">
            <a:alphaModFix amt="60000"/>
          </a:blip>
          <a:srcRect/>
          <a:stretch>
            <a:fillRect/>
          </a:stretch>
        </p:blipFill>
        <p:spPr bwMode="auto">
          <a:xfrm>
            <a:off x="673100" y="381000"/>
            <a:ext cx="355600" cy="355600"/>
          </a:xfrm>
          <a:prstGeom prst="rect">
            <a:avLst/>
          </a:prstGeom>
          <a:noFill/>
          <a:ln w="12700">
            <a:noFill/>
            <a:miter lim="800000"/>
            <a:headEnd/>
            <a:tailEnd/>
          </a:ln>
          <a:effectLst>
            <a:outerShdw blurRad="25400" dist="12699" dir="16200000" algn="ctr" rotWithShape="0">
              <a:srgbClr val="000000">
                <a:alpha val="79999"/>
              </a:srgbClr>
            </a:outerShdw>
          </a:effectLst>
        </p:spPr>
      </p:pic>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p:txStyles>
    <p:titleStyle>
      <a:lvl1pPr algn="ctr" rtl="0" eaLnBrk="0" fontAlgn="base" hangingPunct="0">
        <a:spcBef>
          <a:spcPct val="0"/>
        </a:spcBef>
        <a:spcAft>
          <a:spcPct val="0"/>
        </a:spcAft>
        <a:defRPr sz="5000">
          <a:solidFill>
            <a:srgbClr val="A7AAAB"/>
          </a:solidFill>
          <a:latin typeface="+mj-lt"/>
          <a:ea typeface="+mj-ea"/>
          <a:cs typeface="+mj-cs"/>
          <a:sym typeface="Gill Sans" charset="0"/>
        </a:defRPr>
      </a:lvl1pPr>
      <a:lvl2pPr algn="ctr" rtl="0" eaLnBrk="0" fontAlgn="base" hangingPunct="0">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5000">
          <a:solidFill>
            <a:srgbClr val="A7AAAB"/>
          </a:solidFill>
          <a:latin typeface="Gill Sans" charset="0"/>
          <a:ea typeface="ヒラギノ角ゴ ProN W3" charset="-128"/>
          <a:cs typeface="ヒラギノ角ゴ ProN W3" charset="-128"/>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1"/>
          <a:lstStyle>
            <a:lvl1pPr eaLnBrk="0" hangingPunct="0">
              <a:defRPr sz="4000">
                <a:solidFill>
                  <a:srgbClr val="000000"/>
                </a:solidFill>
                <a:latin typeface="Gill Sans" charset="0"/>
                <a:ea typeface="ヒラギノ角ゴ ProN W3" charset="-128"/>
                <a:sym typeface="Gill Sans" charset="0"/>
              </a:defRPr>
            </a:lvl1pPr>
            <a:lvl2pPr marL="37931725" indent="-37474525" eaLnBrk="0" hangingPunct="0">
              <a:defRPr sz="4000">
                <a:solidFill>
                  <a:srgbClr val="000000"/>
                </a:solidFill>
                <a:latin typeface="Gill Sans" charset="0"/>
                <a:ea typeface="ヒラギノ角ゴ ProN W3" charset="-128"/>
                <a:sym typeface="Gill Sans" charset="0"/>
              </a:defRPr>
            </a:lvl2pPr>
            <a:lvl3pPr eaLnBrk="0" hangingPunct="0">
              <a:defRPr sz="4000">
                <a:solidFill>
                  <a:srgbClr val="000000"/>
                </a:solidFill>
                <a:latin typeface="Gill Sans" charset="0"/>
                <a:ea typeface="ヒラギノ角ゴ ProN W3" charset="-128"/>
                <a:sym typeface="Gill Sans" charset="0"/>
              </a:defRPr>
            </a:lvl3pPr>
            <a:lvl4pPr eaLnBrk="0" hangingPunct="0">
              <a:defRPr sz="4000">
                <a:solidFill>
                  <a:srgbClr val="000000"/>
                </a:solidFill>
                <a:latin typeface="Gill Sans" charset="0"/>
                <a:ea typeface="ヒラギノ角ゴ ProN W3" charset="-128"/>
                <a:sym typeface="Gill Sans" charset="0"/>
              </a:defRPr>
            </a:lvl4pPr>
            <a:lvl5pPr eaLnBrk="0" hangingPunct="0">
              <a:defRPr sz="4000">
                <a:solidFill>
                  <a:srgbClr val="000000"/>
                </a:solidFill>
                <a:latin typeface="Gill Sans" charset="0"/>
                <a:ea typeface="ヒラギノ角ゴ ProN W3" charset="-128"/>
                <a:sym typeface="Gill Sans" charset="0"/>
              </a:defRPr>
            </a:lvl5pPr>
            <a:lvl6pPr marL="4572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6pPr>
            <a:lvl7pPr marL="9144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7pPr>
            <a:lvl8pPr marL="13716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8pPr>
            <a:lvl9pPr marL="18288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9pPr>
          </a:lstStyle>
          <a:p>
            <a:pPr eaLnBrk="1" hangingPunct="1">
              <a:defRPr/>
            </a:pPr>
            <a:r>
              <a:rPr lang="en-US" sz="8400" b="1" smtClean="0">
                <a:solidFill>
                  <a:srgbClr val="262673"/>
                </a:solidFill>
                <a:effectLst>
                  <a:outerShdw blurRad="38100" dist="38100" dir="2700000" algn="tl">
                    <a:srgbClr val="C0C0C0"/>
                  </a:outerShdw>
                </a:effectLst>
              </a:rPr>
              <a:t>Ephesians 5:1-21</a:t>
            </a:r>
          </a:p>
        </p:txBody>
      </p:sp>
      <p:sp>
        <p:nvSpPr>
          <p:cNvPr id="14338" name="Rectangle 2"/>
          <p:cNvSpPr>
            <a:spLocks noGrp="1" noChangeArrowheads="1"/>
          </p:cNvSpPr>
          <p:nvPr>
            <p:ph type="body" idx="1"/>
          </p:nvPr>
        </p:nvSpPr>
        <p:spPr>
          <a:xfrm>
            <a:off x="558800" y="2743200"/>
            <a:ext cx="11811000" cy="5613400"/>
          </a:xfrm>
        </p:spPr>
        <p:txBody>
          <a:bodyPr anchor="t"/>
          <a:lstStyle/>
          <a:p>
            <a:pPr marL="58738" indent="-22225" eaLnBrk="1" hangingPunct="1">
              <a:lnSpc>
                <a:spcPct val="90000"/>
              </a:lnSpc>
              <a:spcBef>
                <a:spcPct val="0"/>
              </a:spcBef>
              <a:buFont typeface="Gill Sans" charset="0"/>
              <a:buNone/>
            </a:pPr>
            <a:r>
              <a:rPr lang="en-US"/>
              <a:t>“Therefore be imitators of God as dear children. And walk in love, as Christ also has loved us and given Himself for us, an offering and a sacrifice to God for a sweet-smelling aroma. But fornication and all uncleanness or covetousness, let it not even be named among you, as is fitting for saints; this you know, that no fornicator, unclean person, nor covetous man, who is an idolater, has any inheritance in the kingdom of Christ and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1000" fill="hold"/>
                                        <p:tgtEl>
                                          <p:spTgt spid="14337"/>
                                        </p:tgtEl>
                                        <p:attrNameLst>
                                          <p:attrName>ppt_x</p:attrName>
                                        </p:attrNameLst>
                                      </p:cBhvr>
                                      <p:tavLst>
                                        <p:tav tm="0">
                                          <p:val>
                                            <p:strVal val="#ppt_x-.2"/>
                                          </p:val>
                                        </p:tav>
                                        <p:tav tm="100000">
                                          <p:val>
                                            <p:strVal val="#ppt_x"/>
                                          </p:val>
                                        </p:tav>
                                      </p:tavLst>
                                    </p:anim>
                                    <p:anim calcmode="lin" valueType="num">
                                      <p:cBhvr>
                                        <p:cTn id="8" dur="1000" fill="hold"/>
                                        <p:tgtEl>
                                          <p:spTgt spid="143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7"/>
                                        </p:tgtEl>
                                      </p:cBhvr>
                                    </p:animEffect>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338">
                                            <p:txEl>
                                              <p:pRg st="0" end="0"/>
                                            </p:txEl>
                                          </p:spTgt>
                                        </p:tgtEl>
                                        <p:attrNameLst>
                                          <p:attrName>style.visibility</p:attrName>
                                        </p:attrNameLst>
                                      </p:cBhvr>
                                      <p:to>
                                        <p:strVal val="visible"/>
                                      </p:to>
                                    </p:set>
                                    <p:animEffect transition="in" filter="fade">
                                      <p:cBhvr>
                                        <p:cTn id="13" dur="1000"/>
                                        <p:tgtEl>
                                          <p:spTgt spid="14338">
                                            <p:txEl>
                                              <p:pRg st="0" end="0"/>
                                            </p:txEl>
                                          </p:spTgt>
                                        </p:tgtEl>
                                      </p:cBhvr>
                                    </p:animEffect>
                                    <p:anim calcmode="lin" valueType="num">
                                      <p:cBhvr>
                                        <p:cTn id="14"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667000"/>
            <a:ext cx="11811000" cy="5689600"/>
          </a:xfrm>
        </p:spPr>
        <p:txBody>
          <a:bodyPr anchor="t"/>
          <a:lstStyle/>
          <a:p>
            <a:pPr eaLnBrk="1" hangingPunct="1">
              <a:spcBef>
                <a:spcPts val="1200"/>
              </a:spcBef>
              <a:buFont typeface="Gill Sans" charset="0"/>
              <a:buNone/>
            </a:pPr>
            <a:r>
              <a:rPr lang="en-US" b="1"/>
              <a:t>III. Disobedient children don’t imitate their parents. </a:t>
            </a:r>
            <a:r>
              <a:rPr lang="en-US"/>
              <a:t> </a:t>
            </a:r>
          </a:p>
          <a:p>
            <a:pPr lvl="1" eaLnBrk="1" hangingPunct="1">
              <a:spcBef>
                <a:spcPts val="1200"/>
              </a:spcBef>
              <a:buFont typeface="Gill Sans" charset="0"/>
              <a:buNone/>
            </a:pPr>
            <a:r>
              <a:rPr lang="en-US"/>
              <a:t>A.	Earlier, Paul reminded them what they used to be (Ephesians 2:1-3).</a:t>
            </a:r>
          </a:p>
          <a:p>
            <a:pPr lvl="2" eaLnBrk="1" hangingPunct="1">
              <a:spcBef>
                <a:spcPts val="1200"/>
              </a:spcBef>
              <a:buFont typeface="Gill Sans" charset="0"/>
              <a:buNone/>
            </a:pPr>
            <a:r>
              <a:rPr lang="en-US" sz="4000"/>
              <a:t>1. “Children of wrath” (Eph. 2:3).</a:t>
            </a:r>
          </a:p>
          <a:p>
            <a:pPr lvl="2" eaLnBrk="1" hangingPunct="1">
              <a:spcBef>
                <a:spcPts val="1200"/>
              </a:spcBef>
              <a:buFont typeface="Gill Sans" charset="0"/>
              <a:buNone/>
            </a:pPr>
            <a:r>
              <a:rPr lang="en-US" sz="4000"/>
              <a:t>2. “Sons of disobedience” (Eph. 2:2).</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667000"/>
            <a:ext cx="11811000" cy="5689600"/>
          </a:xfrm>
        </p:spPr>
        <p:txBody>
          <a:bodyPr anchor="t"/>
          <a:lstStyle/>
          <a:p>
            <a:pPr eaLnBrk="1" hangingPunct="1">
              <a:spcBef>
                <a:spcPts val="1200"/>
              </a:spcBef>
              <a:buFont typeface="Gill Sans" charset="0"/>
              <a:buNone/>
            </a:pPr>
            <a:r>
              <a:rPr lang="en-US" b="1"/>
              <a:t>III. Disobedient children don’t imitate their parents. </a:t>
            </a:r>
            <a:r>
              <a:rPr lang="en-US"/>
              <a:t> </a:t>
            </a:r>
          </a:p>
          <a:p>
            <a:pPr lvl="1" eaLnBrk="1" hangingPunct="1">
              <a:spcBef>
                <a:spcPts val="1200"/>
              </a:spcBef>
              <a:buFont typeface="Gill Sans" charset="0"/>
              <a:buNone/>
            </a:pPr>
            <a:r>
              <a:rPr lang="en-US"/>
              <a:t>B.	If Christians fail to imitate the character and virtue of God our Father…</a:t>
            </a:r>
          </a:p>
          <a:p>
            <a:pPr lvl="2" eaLnBrk="1" hangingPunct="1">
              <a:spcBef>
                <a:spcPts val="1200"/>
              </a:spcBef>
              <a:buFont typeface="Gill Sans" charset="0"/>
              <a:buNone/>
            </a:pPr>
            <a:r>
              <a:rPr lang="en-US" sz="4000"/>
              <a:t>1.	“The wrath of God comes upon the sons of disobedience” (Eph. 5:6), who…</a:t>
            </a:r>
          </a:p>
          <a:p>
            <a:pPr lvl="2" eaLnBrk="1" hangingPunct="1">
              <a:spcBef>
                <a:spcPts val="1200"/>
              </a:spcBef>
              <a:buFont typeface="Gill Sans" charset="0"/>
              <a:buNone/>
            </a:pPr>
            <a:r>
              <a:rPr lang="en-US" sz="4000"/>
              <a:t>2.	Surrender “any inheritance in the kingdom of Christ and God” (Eph. 5:5). </a:t>
            </a:r>
          </a:p>
          <a:p>
            <a:pPr lvl="2" eaLnBrk="1" hangingPunct="1">
              <a:spcBef>
                <a:spcPts val="600"/>
              </a:spcBef>
              <a:buFont typeface="Gill Sans" charset="0"/>
              <a:buNone/>
            </a:pPr>
            <a:r>
              <a:rPr lang="en-US" sz="360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4" end="4"/>
                                            </p:txEl>
                                          </p:spTgt>
                                        </p:tgtEl>
                                        <p:attrNameLst>
                                          <p:attrName>style.visibility</p:attrName>
                                        </p:attrNameLst>
                                      </p:cBhvr>
                                      <p:to>
                                        <p:strVal val="visible"/>
                                      </p:to>
                                    </p:set>
                                    <p:animEffect transition="in" filter="fade">
                                      <p:cBhvr>
                                        <p:cTn id="28" dur="1000"/>
                                        <p:tgtEl>
                                          <p:spTgt spid="14338">
                                            <p:txEl>
                                              <p:pRg st="4" end="4"/>
                                            </p:txEl>
                                          </p:spTgt>
                                        </p:tgtEl>
                                      </p:cBhvr>
                                    </p:animEffect>
                                    <p:anim calcmode="lin" valueType="num">
                                      <p:cBhvr>
                                        <p:cTn id="29"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1811000" cy="5842000"/>
          </a:xfrm>
        </p:spPr>
        <p:txBody>
          <a:bodyPr anchor="t"/>
          <a:lstStyle/>
          <a:p>
            <a:pPr eaLnBrk="1" hangingPunct="1">
              <a:spcBef>
                <a:spcPct val="0"/>
              </a:spcBef>
              <a:buFont typeface="Gill Sans" charset="0"/>
              <a:buNone/>
            </a:pPr>
            <a:r>
              <a:rPr lang="en-US" b="1"/>
              <a:t>IV. If we don’t Imitate God, we are partners with His enemies. </a:t>
            </a:r>
            <a:r>
              <a:rPr lang="en-US"/>
              <a:t> </a:t>
            </a:r>
          </a:p>
          <a:p>
            <a:pPr lvl="1" eaLnBrk="1" hangingPunct="1">
              <a:spcBef>
                <a:spcPct val="0"/>
              </a:spcBef>
              <a:buFont typeface="Gill Sans" charset="0"/>
              <a:buNone/>
            </a:pPr>
            <a:r>
              <a:rPr lang="en-US"/>
              <a:t>A.	Paul has just spoken of God’s wrath coming upon the “sons of disobedience” (Eph. 5:6).</a:t>
            </a:r>
          </a:p>
          <a:p>
            <a:pPr lvl="2" eaLnBrk="1" hangingPunct="1">
              <a:spcBef>
                <a:spcPct val="0"/>
              </a:spcBef>
              <a:buFont typeface="Gill Sans" charset="0"/>
              <a:buNone/>
            </a:pPr>
            <a:r>
              <a:rPr lang="en-US" sz="4000"/>
              <a:t>1. “Therefore do not be partakers with them” (Eph. 5:7). </a:t>
            </a:r>
          </a:p>
          <a:p>
            <a:pPr lvl="2" eaLnBrk="1" hangingPunct="1">
              <a:spcBef>
                <a:spcPct val="0"/>
              </a:spcBef>
              <a:buFont typeface="Gill Sans" charset="0"/>
              <a:buNone/>
            </a:pPr>
            <a:r>
              <a:rPr lang="en-US" sz="4000"/>
              <a:t>2. “Partakers” in the Greek is </a:t>
            </a:r>
            <a:r>
              <a:rPr lang="en-US" sz="4000" i="1"/>
              <a:t>summetochos</a:t>
            </a:r>
            <a:r>
              <a:rPr lang="en-US" sz="4000"/>
              <a:t>.</a:t>
            </a:r>
          </a:p>
          <a:p>
            <a:pPr lvl="2" eaLnBrk="1" hangingPunct="1">
              <a:spcBef>
                <a:spcPct val="0"/>
              </a:spcBef>
              <a:buFont typeface="Gill Sans" charset="0"/>
              <a:buNone/>
            </a:pPr>
            <a:r>
              <a:rPr lang="en-US" sz="4000"/>
              <a:t>3. </a:t>
            </a:r>
            <a:r>
              <a:rPr lang="en-US" sz="4000" i="1"/>
              <a:t>Metochos</a:t>
            </a:r>
            <a:r>
              <a:rPr lang="en-US" sz="4000"/>
              <a:t>, “a partner (in a work, office, dignity)” (Thayer).</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4" end="4"/>
                                            </p:txEl>
                                          </p:spTgt>
                                        </p:tgtEl>
                                        <p:attrNameLst>
                                          <p:attrName>style.visibility</p:attrName>
                                        </p:attrNameLst>
                                      </p:cBhvr>
                                      <p:to>
                                        <p:strVal val="visible"/>
                                      </p:to>
                                    </p:set>
                                    <p:animEffect transition="in" filter="fade">
                                      <p:cBhvr>
                                        <p:cTn id="35" dur="1000"/>
                                        <p:tgtEl>
                                          <p:spTgt spid="14338">
                                            <p:txEl>
                                              <p:pRg st="4" end="4"/>
                                            </p:txEl>
                                          </p:spTgt>
                                        </p:tgtEl>
                                      </p:cBhvr>
                                    </p:animEffect>
                                    <p:anim calcmode="lin" valueType="num">
                                      <p:cBhvr>
                                        <p:cTn id="36"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2268200" cy="5842000"/>
          </a:xfrm>
        </p:spPr>
        <p:txBody>
          <a:bodyPr anchor="t"/>
          <a:lstStyle/>
          <a:p>
            <a:pPr eaLnBrk="1" hangingPunct="1">
              <a:spcBef>
                <a:spcPct val="0"/>
              </a:spcBef>
              <a:buFont typeface="Gill Sans" charset="0"/>
              <a:buNone/>
            </a:pPr>
            <a:r>
              <a:rPr lang="en-US" b="1"/>
              <a:t>IV. If we don’t Imitate God, we are partners with His enemies. </a:t>
            </a:r>
            <a:r>
              <a:rPr lang="en-US"/>
              <a:t> </a:t>
            </a:r>
          </a:p>
          <a:p>
            <a:pPr lvl="1" eaLnBrk="1" hangingPunct="1">
              <a:spcBef>
                <a:spcPct val="0"/>
              </a:spcBef>
              <a:buFont typeface="Gill Sans" charset="0"/>
              <a:buNone/>
            </a:pPr>
            <a:r>
              <a:rPr lang="en-US"/>
              <a:t>B.	</a:t>
            </a:r>
            <a:r>
              <a:rPr lang="en-US" i="1"/>
              <a:t>Metochos </a:t>
            </a:r>
            <a:r>
              <a:rPr lang="en-US"/>
              <a:t>in the book of Hebrews.</a:t>
            </a:r>
            <a:endParaRPr lang="en-US" i="1"/>
          </a:p>
          <a:p>
            <a:pPr lvl="2" eaLnBrk="1" hangingPunct="1">
              <a:spcBef>
                <a:spcPct val="0"/>
              </a:spcBef>
              <a:buFont typeface="Gill Sans" charset="0"/>
              <a:buNone/>
            </a:pPr>
            <a:r>
              <a:rPr lang="en-US" sz="4000"/>
              <a:t>1. “Partakers of the heavenly calling” (Heb. 3:1). </a:t>
            </a:r>
          </a:p>
          <a:p>
            <a:pPr lvl="2" eaLnBrk="1" hangingPunct="1">
              <a:spcBef>
                <a:spcPct val="0"/>
              </a:spcBef>
              <a:buFont typeface="Gill Sans" charset="0"/>
              <a:buNone/>
            </a:pPr>
            <a:r>
              <a:rPr lang="en-US" sz="4000"/>
              <a:t>2. “Partakers of Christ” (Heb. 3:14)</a:t>
            </a:r>
          </a:p>
          <a:p>
            <a:pPr lvl="2" eaLnBrk="1" hangingPunct="1">
              <a:spcBef>
                <a:spcPct val="0"/>
              </a:spcBef>
              <a:buFont typeface="Gill Sans" charset="0"/>
              <a:buNone/>
            </a:pPr>
            <a:r>
              <a:rPr lang="en-US" sz="4000"/>
              <a:t>3. </a:t>
            </a:r>
            <a:r>
              <a:rPr lang="en-US" sz="4000" i="1"/>
              <a:t>“Partakers of the Holy Ghost”</a:t>
            </a:r>
            <a:r>
              <a:rPr lang="en-US" sz="4000"/>
              <a:t>  (Heb. 6:4, KJV).</a:t>
            </a:r>
          </a:p>
          <a:p>
            <a:pPr lvl="2" eaLnBrk="1" hangingPunct="1">
              <a:spcBef>
                <a:spcPct val="0"/>
              </a:spcBef>
              <a:buFont typeface="Gill Sans" charset="0"/>
              <a:buNone/>
            </a:pPr>
            <a:r>
              <a:rPr lang="en-US" sz="3600"/>
              <a:t>4. To fail to imitate our Father makes us partners with the “sons of disobedience” who practice the “unfruitful works of darkness” (Eph. 5:11b).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4" end="4"/>
                                            </p:txEl>
                                          </p:spTgt>
                                        </p:tgtEl>
                                        <p:attrNameLst>
                                          <p:attrName>style.visibility</p:attrName>
                                        </p:attrNameLst>
                                      </p:cBhvr>
                                      <p:to>
                                        <p:strVal val="visible"/>
                                      </p:to>
                                    </p:set>
                                    <p:animEffect transition="in" filter="fade">
                                      <p:cBhvr>
                                        <p:cTn id="28" dur="1000"/>
                                        <p:tgtEl>
                                          <p:spTgt spid="14338">
                                            <p:txEl>
                                              <p:pRg st="4" end="4"/>
                                            </p:txEl>
                                          </p:spTgt>
                                        </p:tgtEl>
                                      </p:cBhvr>
                                    </p:animEffect>
                                    <p:anim calcmode="lin" valueType="num">
                                      <p:cBhvr>
                                        <p:cTn id="29"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5" end="5"/>
                                            </p:txEl>
                                          </p:spTgt>
                                        </p:tgtEl>
                                        <p:attrNameLst>
                                          <p:attrName>style.visibility</p:attrName>
                                        </p:attrNameLst>
                                      </p:cBhvr>
                                      <p:to>
                                        <p:strVal val="visible"/>
                                      </p:to>
                                    </p:set>
                                    <p:animEffect transition="in" filter="fade">
                                      <p:cBhvr>
                                        <p:cTn id="35" dur="1000"/>
                                        <p:tgtEl>
                                          <p:spTgt spid="14338">
                                            <p:txEl>
                                              <p:pRg st="5" end="5"/>
                                            </p:txEl>
                                          </p:spTgt>
                                        </p:tgtEl>
                                      </p:cBhvr>
                                    </p:animEffect>
                                    <p:anim calcmode="lin" valueType="num">
                                      <p:cBhvr>
                                        <p:cTn id="36"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2192000" cy="5842000"/>
          </a:xfrm>
        </p:spPr>
        <p:txBody>
          <a:bodyPr anchor="t"/>
          <a:lstStyle/>
          <a:p>
            <a:pPr eaLnBrk="1" hangingPunct="1">
              <a:spcBef>
                <a:spcPct val="0"/>
              </a:spcBef>
              <a:buFont typeface="Gill Sans" charset="0"/>
              <a:buNone/>
            </a:pPr>
            <a:r>
              <a:rPr lang="en-US" b="1"/>
              <a:t>IV. If we don’t Imitate God, we are partners with His enemies. </a:t>
            </a:r>
            <a:r>
              <a:rPr lang="en-US"/>
              <a:t> </a:t>
            </a:r>
          </a:p>
          <a:p>
            <a:pPr lvl="1" eaLnBrk="1" hangingPunct="1">
              <a:spcBef>
                <a:spcPct val="0"/>
              </a:spcBef>
              <a:buFont typeface="Gill Sans" charset="0"/>
              <a:buNone/>
            </a:pPr>
            <a:r>
              <a:rPr lang="en-US"/>
              <a:t>C.	</a:t>
            </a:r>
            <a:r>
              <a:rPr lang="en-US" i="1"/>
              <a:t>Are we “partners” with God’s enemies?</a:t>
            </a:r>
          </a:p>
          <a:p>
            <a:pPr lvl="2" eaLnBrk="1" hangingPunct="1">
              <a:spcBef>
                <a:spcPct val="0"/>
              </a:spcBef>
              <a:buFont typeface="Gill Sans" charset="0"/>
              <a:buNone/>
            </a:pPr>
            <a:r>
              <a:rPr lang="en-US" sz="4000"/>
              <a:t>1.	Christians must “have no fellowship” with such things, or those who practice them (Eph. 5:11a). </a:t>
            </a:r>
          </a:p>
          <a:p>
            <a:pPr lvl="2" eaLnBrk="1" hangingPunct="1">
              <a:spcBef>
                <a:spcPct val="0"/>
              </a:spcBef>
              <a:buFont typeface="Gill Sans" charset="0"/>
              <a:buNone/>
            </a:pPr>
            <a:r>
              <a:rPr lang="en-US" sz="4000"/>
              <a:t>2.	All were “once darkness” (Eph. 5:8a), but… </a:t>
            </a:r>
          </a:p>
          <a:p>
            <a:pPr lvl="2" eaLnBrk="1" hangingPunct="1">
              <a:spcBef>
                <a:spcPct val="0"/>
              </a:spcBef>
              <a:buFont typeface="Gill Sans" charset="0"/>
              <a:buNone/>
            </a:pPr>
            <a:r>
              <a:rPr lang="en-US" sz="4000"/>
              <a:t>3.	The child who imitates His Father in heaven may “walk as children of light” (Eph. 5:8c).</a:t>
            </a:r>
          </a:p>
          <a:p>
            <a:pPr lvl="2" eaLnBrk="1" hangingPunct="1">
              <a:spcBef>
                <a:spcPct val="0"/>
              </a:spcBef>
              <a:buFont typeface="Gill Sans" charset="0"/>
              <a:buNone/>
            </a:pPr>
            <a:r>
              <a:rPr lang="en-US" sz="4000"/>
              <a:t>4. Compare: 2 Thess. 5:1-6; 1 John 1:5-7.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4" end="4"/>
                                            </p:txEl>
                                          </p:spTgt>
                                        </p:tgtEl>
                                        <p:attrNameLst>
                                          <p:attrName>style.visibility</p:attrName>
                                        </p:attrNameLst>
                                      </p:cBhvr>
                                      <p:to>
                                        <p:strVal val="visible"/>
                                      </p:to>
                                    </p:set>
                                    <p:animEffect transition="in" filter="fade">
                                      <p:cBhvr>
                                        <p:cTn id="28" dur="1000"/>
                                        <p:tgtEl>
                                          <p:spTgt spid="14338">
                                            <p:txEl>
                                              <p:pRg st="4" end="4"/>
                                            </p:txEl>
                                          </p:spTgt>
                                        </p:tgtEl>
                                      </p:cBhvr>
                                    </p:animEffect>
                                    <p:anim calcmode="lin" valueType="num">
                                      <p:cBhvr>
                                        <p:cTn id="29"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5" end="5"/>
                                            </p:txEl>
                                          </p:spTgt>
                                        </p:tgtEl>
                                        <p:attrNameLst>
                                          <p:attrName>style.visibility</p:attrName>
                                        </p:attrNameLst>
                                      </p:cBhvr>
                                      <p:to>
                                        <p:strVal val="visible"/>
                                      </p:to>
                                    </p:set>
                                    <p:animEffect transition="in" filter="fade">
                                      <p:cBhvr>
                                        <p:cTn id="35" dur="1000"/>
                                        <p:tgtEl>
                                          <p:spTgt spid="14338">
                                            <p:txEl>
                                              <p:pRg st="5" end="5"/>
                                            </p:txEl>
                                          </p:spTgt>
                                        </p:tgtEl>
                                      </p:cBhvr>
                                    </p:animEffect>
                                    <p:anim calcmode="lin" valueType="num">
                                      <p:cBhvr>
                                        <p:cTn id="36"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1811000" cy="5842000"/>
          </a:xfrm>
        </p:spPr>
        <p:txBody>
          <a:bodyPr anchor="t"/>
          <a:lstStyle/>
          <a:p>
            <a:pPr eaLnBrk="1" hangingPunct="1">
              <a:spcBef>
                <a:spcPct val="0"/>
              </a:spcBef>
              <a:buFont typeface="Gill Sans" charset="0"/>
              <a:buNone/>
            </a:pPr>
            <a:r>
              <a:rPr lang="en-US" b="1"/>
              <a:t>V. “Fruit of the Spirit” or “Fruit of the Light”? </a:t>
            </a:r>
            <a:r>
              <a:rPr lang="en-US"/>
              <a:t> </a:t>
            </a:r>
          </a:p>
          <a:p>
            <a:pPr lvl="1" eaLnBrk="1" hangingPunct="1">
              <a:spcBef>
                <a:spcPct val="0"/>
              </a:spcBef>
              <a:buFont typeface="Gill Sans" charset="0"/>
              <a:buNone/>
            </a:pPr>
            <a:r>
              <a:rPr lang="en-US"/>
              <a:t>A.	The issue of textual evidence.</a:t>
            </a:r>
          </a:p>
          <a:p>
            <a:pPr lvl="2" eaLnBrk="1" hangingPunct="1">
              <a:spcBef>
                <a:spcPct val="0"/>
              </a:spcBef>
              <a:buFont typeface="Gill Sans" charset="0"/>
              <a:buNone/>
            </a:pPr>
            <a:r>
              <a:rPr lang="en-US" sz="4000"/>
              <a:t>1. Majority of manuscripts and P46 “fruit of the Spirit.”</a:t>
            </a:r>
          </a:p>
          <a:p>
            <a:pPr lvl="2" eaLnBrk="1" hangingPunct="1">
              <a:spcBef>
                <a:spcPct val="0"/>
              </a:spcBef>
              <a:buFont typeface="Gill Sans" charset="0"/>
              <a:buNone/>
            </a:pPr>
            <a:r>
              <a:rPr lang="en-US" sz="4000"/>
              <a:t>2. Vatican, Sinai, Alexandrian and most ancient translations “fruit of the light.”</a:t>
            </a:r>
          </a:p>
          <a:p>
            <a:pPr lvl="2" eaLnBrk="1" hangingPunct="1">
              <a:spcBef>
                <a:spcPct val="0"/>
              </a:spcBef>
              <a:buFont typeface="Gill Sans" charset="0"/>
              <a:buNone/>
            </a:pPr>
            <a:r>
              <a:rPr lang="en-US" sz="4000"/>
              <a:t>3. A scribe either borrowed from Galatians 5:22 or blended from context emphasizing “light.”</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4" end="4"/>
                                            </p:txEl>
                                          </p:spTgt>
                                        </p:tgtEl>
                                        <p:attrNameLst>
                                          <p:attrName>style.visibility</p:attrName>
                                        </p:attrNameLst>
                                      </p:cBhvr>
                                      <p:to>
                                        <p:strVal val="visible"/>
                                      </p:to>
                                    </p:set>
                                    <p:animEffect transition="in" filter="fade">
                                      <p:cBhvr>
                                        <p:cTn id="35" dur="1000"/>
                                        <p:tgtEl>
                                          <p:spTgt spid="14338">
                                            <p:txEl>
                                              <p:pRg st="4" end="4"/>
                                            </p:txEl>
                                          </p:spTgt>
                                        </p:tgtEl>
                                      </p:cBhvr>
                                    </p:animEffect>
                                    <p:anim calcmode="lin" valueType="num">
                                      <p:cBhvr>
                                        <p:cTn id="36"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1811000" cy="5842000"/>
          </a:xfrm>
        </p:spPr>
        <p:txBody>
          <a:bodyPr anchor="t"/>
          <a:lstStyle/>
          <a:p>
            <a:pPr eaLnBrk="1" hangingPunct="1">
              <a:spcBef>
                <a:spcPct val="0"/>
              </a:spcBef>
              <a:buFont typeface="Gill Sans" charset="0"/>
              <a:buNone/>
            </a:pPr>
            <a:r>
              <a:rPr lang="en-US" b="1"/>
              <a:t>V. “Fruit of the Spirit” or “Fruit of the Light”? </a:t>
            </a:r>
            <a:r>
              <a:rPr lang="en-US"/>
              <a:t> </a:t>
            </a:r>
          </a:p>
          <a:p>
            <a:pPr lvl="1" eaLnBrk="1" hangingPunct="1">
              <a:spcBef>
                <a:spcPct val="0"/>
              </a:spcBef>
              <a:buFont typeface="Gill Sans" charset="0"/>
              <a:buNone/>
            </a:pPr>
            <a:r>
              <a:rPr lang="en-US"/>
              <a:t>B.	Christians are “are light in the Lord” (Eph. 5:8b). </a:t>
            </a:r>
          </a:p>
          <a:p>
            <a:pPr lvl="2" eaLnBrk="1" hangingPunct="1">
              <a:spcBef>
                <a:spcPct val="0"/>
              </a:spcBef>
              <a:buFont typeface="Gill Sans" charset="0"/>
              <a:buNone/>
            </a:pPr>
            <a:r>
              <a:rPr lang="en-US" sz="4000"/>
              <a:t>1. They reject “the unfruitful works of darkness” but “rather expose them” (Eph. 5:11). </a:t>
            </a:r>
          </a:p>
          <a:p>
            <a:pPr lvl="2" eaLnBrk="1" hangingPunct="1">
              <a:spcBef>
                <a:spcPct val="0"/>
              </a:spcBef>
              <a:buFont typeface="Gill Sans" charset="0"/>
              <a:buNone/>
            </a:pPr>
            <a:r>
              <a:rPr lang="en-US" sz="4000"/>
              <a:t>2. Could an imitator of God practice such things?—“it is shameful even to speak of those things which are done by them in secret” (Eph. 5:12).</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2039600" cy="5842000"/>
          </a:xfrm>
        </p:spPr>
        <p:txBody>
          <a:bodyPr anchor="t"/>
          <a:lstStyle/>
          <a:p>
            <a:pPr eaLnBrk="1" hangingPunct="1">
              <a:spcBef>
                <a:spcPct val="0"/>
              </a:spcBef>
              <a:buFont typeface="Gill Sans" charset="0"/>
              <a:buNone/>
            </a:pPr>
            <a:r>
              <a:rPr lang="en-US" b="1"/>
              <a:t>V. “Fruit of the Spirit” or “Fruit of the Light”? </a:t>
            </a:r>
            <a:r>
              <a:rPr lang="en-US"/>
              <a:t> </a:t>
            </a:r>
          </a:p>
          <a:p>
            <a:pPr lvl="1" eaLnBrk="1" hangingPunct="1">
              <a:spcBef>
                <a:spcPct val="0"/>
              </a:spcBef>
              <a:buFont typeface="Gill Sans" charset="0"/>
              <a:buNone/>
            </a:pPr>
            <a:r>
              <a:rPr lang="en-US"/>
              <a:t>B.	Christians are “are light in the Lord” (Eph. 5:8b). </a:t>
            </a:r>
          </a:p>
          <a:p>
            <a:pPr lvl="2" eaLnBrk="1" hangingPunct="1">
              <a:spcBef>
                <a:spcPct val="0"/>
              </a:spcBef>
              <a:buFont typeface="Gill Sans" charset="0"/>
              <a:buNone/>
            </a:pPr>
            <a:r>
              <a:rPr lang="en-US" sz="4000"/>
              <a:t>3.	 “All things that are exposed are made manifest by the light”—imitators of God expose darkness “for whatever makes manifest is light” (Eph. 5:13). </a:t>
            </a:r>
          </a:p>
          <a:p>
            <a:pPr lvl="2" eaLnBrk="1" hangingPunct="1">
              <a:spcBef>
                <a:spcPct val="0"/>
              </a:spcBef>
              <a:buFont typeface="Gill Sans" charset="0"/>
              <a:buNone/>
            </a:pPr>
            <a:r>
              <a:rPr lang="en-US" sz="4000"/>
              <a:t>4.	Those who leave darkness may, “arise from the dead” and “Christ will give you light” (Eph. 5:14). </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1811000" cy="5842000"/>
          </a:xfrm>
        </p:spPr>
        <p:txBody>
          <a:bodyPr anchor="t"/>
          <a:lstStyle/>
          <a:p>
            <a:pPr eaLnBrk="1" hangingPunct="1">
              <a:spcBef>
                <a:spcPct val="0"/>
              </a:spcBef>
              <a:buFont typeface="Gill Sans" charset="0"/>
              <a:buNone/>
            </a:pPr>
            <a:r>
              <a:rPr lang="en-US" b="1"/>
              <a:t>VI. “Look Carefully.” </a:t>
            </a:r>
            <a:r>
              <a:rPr lang="en-US"/>
              <a:t> </a:t>
            </a:r>
          </a:p>
          <a:p>
            <a:pPr lvl="1" eaLnBrk="1" hangingPunct="1">
              <a:spcBef>
                <a:spcPct val="0"/>
              </a:spcBef>
              <a:buFont typeface="Gill Sans" charset="0"/>
              <a:buNone/>
            </a:pPr>
            <a:r>
              <a:rPr lang="en-US"/>
              <a:t>A.	Does Divine imitation continue?</a:t>
            </a:r>
          </a:p>
          <a:p>
            <a:pPr lvl="1" eaLnBrk="1" hangingPunct="1">
              <a:spcBef>
                <a:spcPct val="0"/>
              </a:spcBef>
              <a:buFont typeface="Gill Sans" charset="0"/>
              <a:buNone/>
            </a:pPr>
            <a:r>
              <a:rPr lang="en-US"/>
              <a:t>B. An imitator of God will “look carefully” (Eph. 5:15, RSV, cf. ASV)—how he should walk.</a:t>
            </a:r>
          </a:p>
          <a:p>
            <a:pPr lvl="2" eaLnBrk="1" hangingPunct="1">
              <a:spcBef>
                <a:spcPct val="0"/>
              </a:spcBef>
              <a:buFont typeface="Gill Sans" charset="0"/>
              <a:buNone/>
            </a:pPr>
            <a:r>
              <a:rPr lang="en-US" sz="4000"/>
              <a:t>1. He will “not be unwise, but understand what the will of the Lord is” (Eph. 5:17). </a:t>
            </a:r>
          </a:p>
          <a:p>
            <a:pPr lvl="2" eaLnBrk="1" hangingPunct="1">
              <a:spcBef>
                <a:spcPct val="0"/>
              </a:spcBef>
              <a:buFont typeface="Gill Sans" charset="0"/>
              <a:buNone/>
            </a:pPr>
            <a:r>
              <a:rPr lang="en-US" sz="4000"/>
              <a:t>2. It is possible to understand “what is acceptable to the Lord” (Eph. 5:10) and what “the will of the Lord is” (Eph. 5:17b).</a:t>
            </a:r>
            <a:endParaRPr lang="en-US" sz="36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4" end="4"/>
                                            </p:txEl>
                                          </p:spTgt>
                                        </p:tgtEl>
                                        <p:attrNameLst>
                                          <p:attrName>style.visibility</p:attrName>
                                        </p:attrNameLst>
                                      </p:cBhvr>
                                      <p:to>
                                        <p:strVal val="visible"/>
                                      </p:to>
                                    </p:set>
                                    <p:animEffect transition="in" filter="fade">
                                      <p:cBhvr>
                                        <p:cTn id="35" dur="1000"/>
                                        <p:tgtEl>
                                          <p:spTgt spid="14338">
                                            <p:txEl>
                                              <p:pRg st="4" end="4"/>
                                            </p:txEl>
                                          </p:spTgt>
                                        </p:tgtEl>
                                      </p:cBhvr>
                                    </p:animEffect>
                                    <p:anim calcmode="lin" valueType="num">
                                      <p:cBhvr>
                                        <p:cTn id="36"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1811000" cy="5842000"/>
          </a:xfrm>
        </p:spPr>
        <p:txBody>
          <a:bodyPr anchor="t"/>
          <a:lstStyle/>
          <a:p>
            <a:pPr eaLnBrk="1" hangingPunct="1">
              <a:spcBef>
                <a:spcPct val="0"/>
              </a:spcBef>
              <a:buFont typeface="Gill Sans" charset="0"/>
              <a:buNone/>
            </a:pPr>
            <a:r>
              <a:rPr lang="en-US" b="1"/>
              <a:t>VI. “Look Carefully.” </a:t>
            </a:r>
            <a:r>
              <a:rPr lang="en-US"/>
              <a:t> </a:t>
            </a:r>
          </a:p>
          <a:p>
            <a:pPr lvl="1" eaLnBrk="1" hangingPunct="1">
              <a:spcBef>
                <a:spcPct val="0"/>
              </a:spcBef>
              <a:buFont typeface="Gill Sans" charset="0"/>
              <a:buNone/>
            </a:pPr>
            <a:r>
              <a:rPr lang="en-US"/>
              <a:t>C.	Our behavior must reflect the character of our Father.</a:t>
            </a:r>
          </a:p>
          <a:p>
            <a:pPr lvl="2" eaLnBrk="1" hangingPunct="1">
              <a:spcBef>
                <a:spcPct val="0"/>
              </a:spcBef>
              <a:buFont typeface="Gill Sans" charset="0"/>
              <a:buNone/>
            </a:pPr>
            <a:r>
              <a:rPr lang="en-US" sz="4000"/>
              <a:t>1.	Our Father in heaven would never “be drunk with wine” (Eph. 5:18a). We should be filled, with what fills Him.  </a:t>
            </a:r>
          </a:p>
          <a:p>
            <a:pPr lvl="2" eaLnBrk="1" hangingPunct="1">
              <a:spcBef>
                <a:spcPct val="0"/>
              </a:spcBef>
              <a:buFont typeface="Gill Sans" charset="0"/>
              <a:buNone/>
            </a:pPr>
            <a:r>
              <a:rPr lang="en-US" sz="4000"/>
              <a:t>2.	As we come to understand His will in looking to His word we come to be “filled with the Spirit” (Eph. 5:18c).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1"/>
          <a:lstStyle>
            <a:lvl1pPr eaLnBrk="0" hangingPunct="0">
              <a:defRPr sz="4000">
                <a:solidFill>
                  <a:srgbClr val="000000"/>
                </a:solidFill>
                <a:latin typeface="Gill Sans" charset="0"/>
                <a:ea typeface="ヒラギノ角ゴ ProN W3" charset="-128"/>
                <a:sym typeface="Gill Sans" charset="0"/>
              </a:defRPr>
            </a:lvl1pPr>
            <a:lvl2pPr marL="37931725" indent="-37474525" eaLnBrk="0" hangingPunct="0">
              <a:defRPr sz="4000">
                <a:solidFill>
                  <a:srgbClr val="000000"/>
                </a:solidFill>
                <a:latin typeface="Gill Sans" charset="0"/>
                <a:ea typeface="ヒラギノ角ゴ ProN W3" charset="-128"/>
                <a:sym typeface="Gill Sans" charset="0"/>
              </a:defRPr>
            </a:lvl2pPr>
            <a:lvl3pPr eaLnBrk="0" hangingPunct="0">
              <a:defRPr sz="4000">
                <a:solidFill>
                  <a:srgbClr val="000000"/>
                </a:solidFill>
                <a:latin typeface="Gill Sans" charset="0"/>
                <a:ea typeface="ヒラギノ角ゴ ProN W3" charset="-128"/>
                <a:sym typeface="Gill Sans" charset="0"/>
              </a:defRPr>
            </a:lvl3pPr>
            <a:lvl4pPr eaLnBrk="0" hangingPunct="0">
              <a:defRPr sz="4000">
                <a:solidFill>
                  <a:srgbClr val="000000"/>
                </a:solidFill>
                <a:latin typeface="Gill Sans" charset="0"/>
                <a:ea typeface="ヒラギノ角ゴ ProN W3" charset="-128"/>
                <a:sym typeface="Gill Sans" charset="0"/>
              </a:defRPr>
            </a:lvl4pPr>
            <a:lvl5pPr eaLnBrk="0" hangingPunct="0">
              <a:defRPr sz="4000">
                <a:solidFill>
                  <a:srgbClr val="000000"/>
                </a:solidFill>
                <a:latin typeface="Gill Sans" charset="0"/>
                <a:ea typeface="ヒラギノ角ゴ ProN W3" charset="-128"/>
                <a:sym typeface="Gill Sans" charset="0"/>
              </a:defRPr>
            </a:lvl5pPr>
            <a:lvl6pPr marL="4572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6pPr>
            <a:lvl7pPr marL="9144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7pPr>
            <a:lvl8pPr marL="13716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8pPr>
            <a:lvl9pPr marL="18288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9pPr>
          </a:lstStyle>
          <a:p>
            <a:pPr eaLnBrk="1" hangingPunct="1">
              <a:defRPr/>
            </a:pPr>
            <a:r>
              <a:rPr lang="en-US" sz="8400" b="1" smtClean="0">
                <a:solidFill>
                  <a:srgbClr val="262673"/>
                </a:solidFill>
                <a:effectLst>
                  <a:outerShdw blurRad="38100" dist="38100" dir="2700000" algn="tl">
                    <a:srgbClr val="C0C0C0"/>
                  </a:outerShdw>
                </a:effectLst>
              </a:rPr>
              <a:t>Ephesians 5:1-21</a:t>
            </a:r>
          </a:p>
        </p:txBody>
      </p:sp>
      <p:sp>
        <p:nvSpPr>
          <p:cNvPr id="14338" name="Rectangle 2"/>
          <p:cNvSpPr>
            <a:spLocks noGrp="1" noChangeArrowheads="1"/>
          </p:cNvSpPr>
          <p:nvPr>
            <p:ph type="body" idx="1"/>
          </p:nvPr>
        </p:nvSpPr>
        <p:spPr>
          <a:xfrm>
            <a:off x="558800" y="2743200"/>
            <a:ext cx="11811000" cy="5613400"/>
          </a:xfrm>
        </p:spPr>
        <p:txBody>
          <a:bodyPr anchor="t"/>
          <a:lstStyle/>
          <a:p>
            <a:pPr marL="58738" indent="-22225" eaLnBrk="1" hangingPunct="1">
              <a:lnSpc>
                <a:spcPct val="90000"/>
              </a:lnSpc>
              <a:spcBef>
                <a:spcPct val="0"/>
              </a:spcBef>
              <a:buFont typeface="Gill Sans" charset="0"/>
              <a:buNone/>
            </a:pPr>
            <a:r>
              <a:rPr lang="en-US"/>
              <a:t>“…Let no one deceive you with empty words, for because of these things the wrath of God comes upon the sons of disobedience. Therefore do not be partakers with them. For you were once darkness, but now you are light in the Lord. Walk as children of light (for the fruit of the Spirit is in all goodness, righteousness, and truth), finding out what is acceptable to the Lord. And have no fellowship with the unfruitful works of darkness, but rather expose them…”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514600"/>
            <a:ext cx="12115800" cy="5842000"/>
          </a:xfrm>
        </p:spPr>
        <p:txBody>
          <a:bodyPr anchor="t"/>
          <a:lstStyle/>
          <a:p>
            <a:pPr eaLnBrk="1" hangingPunct="1">
              <a:spcBef>
                <a:spcPct val="0"/>
              </a:spcBef>
              <a:buFont typeface="Gill Sans" charset="0"/>
              <a:buNone/>
            </a:pPr>
            <a:r>
              <a:rPr lang="en-US" b="1"/>
              <a:t>VI. “Look Carefully.” </a:t>
            </a:r>
            <a:r>
              <a:rPr lang="en-US"/>
              <a:t> </a:t>
            </a:r>
          </a:p>
          <a:p>
            <a:pPr lvl="1" eaLnBrk="1" hangingPunct="1">
              <a:spcBef>
                <a:spcPct val="0"/>
              </a:spcBef>
              <a:buFont typeface="Gill Sans" charset="0"/>
              <a:buNone/>
            </a:pPr>
            <a:r>
              <a:rPr lang="en-US"/>
              <a:t>D.	Christians “speaking to one another” in song “making melody in your heart” (Eph. 5:19a) may not reflect imitation of Deity—man sings to God and of God. Yet…</a:t>
            </a:r>
          </a:p>
          <a:p>
            <a:pPr lvl="2" eaLnBrk="1" hangingPunct="1">
              <a:spcBef>
                <a:spcPct val="0"/>
              </a:spcBef>
              <a:buFont typeface="Gill Sans" charset="0"/>
              <a:buNone/>
            </a:pPr>
            <a:r>
              <a:rPr lang="en-US" sz="4000"/>
              <a:t>1.	Children who imitate their heavenly Father offer worship “to the Lord” (Eph. 5:19b).  </a:t>
            </a:r>
          </a:p>
          <a:p>
            <a:pPr lvl="2" eaLnBrk="1" hangingPunct="1">
              <a:spcBef>
                <a:spcPct val="0"/>
              </a:spcBef>
              <a:buFont typeface="Gill Sans" charset="0"/>
              <a:buNone/>
            </a:pPr>
            <a:r>
              <a:rPr lang="en-US" sz="4000"/>
              <a:t>2.	They look heavenward, “giving thanks always for all things to God the Father” (Eph. 5:20).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3" end="3"/>
                                            </p:txEl>
                                          </p:spTgt>
                                        </p:tgtEl>
                                        <p:attrNameLst>
                                          <p:attrName>style.visibility</p:attrName>
                                        </p:attrNameLst>
                                      </p:cBhvr>
                                      <p:to>
                                        <p:strVal val="visible"/>
                                      </p:to>
                                    </p:set>
                                    <p:animEffect transition="in" filter="fade">
                                      <p:cBhvr>
                                        <p:cTn id="21" dur="1000"/>
                                        <p:tgtEl>
                                          <p:spTgt spid="14338">
                                            <p:txEl>
                                              <p:pRg st="3" end="3"/>
                                            </p:txEl>
                                          </p:spTgt>
                                        </p:tgtEl>
                                      </p:cBhvr>
                                    </p:animEffect>
                                    <p:anim calcmode="lin" valueType="num">
                                      <p:cBhvr>
                                        <p:cTn id="22"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1"/>
          <a:lstStyle>
            <a:lvl1pPr eaLnBrk="0" hangingPunct="0">
              <a:defRPr sz="4000">
                <a:solidFill>
                  <a:srgbClr val="000000"/>
                </a:solidFill>
                <a:latin typeface="Gill Sans" charset="0"/>
                <a:ea typeface="ヒラギノ角ゴ ProN W3" charset="-128"/>
                <a:sym typeface="Gill Sans" charset="0"/>
              </a:defRPr>
            </a:lvl1pPr>
            <a:lvl2pPr marL="37931725" indent="-37474525" eaLnBrk="0" hangingPunct="0">
              <a:defRPr sz="4000">
                <a:solidFill>
                  <a:srgbClr val="000000"/>
                </a:solidFill>
                <a:latin typeface="Gill Sans" charset="0"/>
                <a:ea typeface="ヒラギノ角ゴ ProN W3" charset="-128"/>
                <a:sym typeface="Gill Sans" charset="0"/>
              </a:defRPr>
            </a:lvl2pPr>
            <a:lvl3pPr eaLnBrk="0" hangingPunct="0">
              <a:defRPr sz="4000">
                <a:solidFill>
                  <a:srgbClr val="000000"/>
                </a:solidFill>
                <a:latin typeface="Gill Sans" charset="0"/>
                <a:ea typeface="ヒラギノ角ゴ ProN W3" charset="-128"/>
                <a:sym typeface="Gill Sans" charset="0"/>
              </a:defRPr>
            </a:lvl3pPr>
            <a:lvl4pPr eaLnBrk="0" hangingPunct="0">
              <a:defRPr sz="4000">
                <a:solidFill>
                  <a:srgbClr val="000000"/>
                </a:solidFill>
                <a:latin typeface="Gill Sans" charset="0"/>
                <a:ea typeface="ヒラギノ角ゴ ProN W3" charset="-128"/>
                <a:sym typeface="Gill Sans" charset="0"/>
              </a:defRPr>
            </a:lvl4pPr>
            <a:lvl5pPr eaLnBrk="0" hangingPunct="0">
              <a:defRPr sz="4000">
                <a:solidFill>
                  <a:srgbClr val="000000"/>
                </a:solidFill>
                <a:latin typeface="Gill Sans" charset="0"/>
                <a:ea typeface="ヒラギノ角ゴ ProN W3" charset="-128"/>
                <a:sym typeface="Gill Sans" charset="0"/>
              </a:defRPr>
            </a:lvl5pPr>
            <a:lvl6pPr marL="4572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6pPr>
            <a:lvl7pPr marL="9144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7pPr>
            <a:lvl8pPr marL="13716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8pPr>
            <a:lvl9pPr marL="18288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9pPr>
          </a:lstStyle>
          <a:p>
            <a:pPr eaLnBrk="1" hangingPunct="1">
              <a:defRPr/>
            </a:pPr>
            <a:r>
              <a:rPr lang="en-US" sz="8400" b="1" smtClean="0">
                <a:solidFill>
                  <a:srgbClr val="262673"/>
                </a:solidFill>
                <a:effectLst>
                  <a:outerShdw blurRad="38100" dist="38100" dir="2700000" algn="tl">
                    <a:srgbClr val="C0C0C0"/>
                  </a:outerShdw>
                </a:effectLst>
              </a:rPr>
              <a:t>Ephesians 5:1-21</a:t>
            </a:r>
          </a:p>
        </p:txBody>
      </p:sp>
      <p:sp>
        <p:nvSpPr>
          <p:cNvPr id="14338" name="Rectangle 2"/>
          <p:cNvSpPr>
            <a:spLocks noGrp="1" noChangeArrowheads="1"/>
          </p:cNvSpPr>
          <p:nvPr>
            <p:ph type="body" idx="1"/>
          </p:nvPr>
        </p:nvSpPr>
        <p:spPr>
          <a:xfrm>
            <a:off x="558800" y="2743200"/>
            <a:ext cx="11811000" cy="5613400"/>
          </a:xfrm>
        </p:spPr>
        <p:txBody>
          <a:bodyPr anchor="t"/>
          <a:lstStyle/>
          <a:p>
            <a:pPr marL="58738" indent="-22225" eaLnBrk="1" hangingPunct="1">
              <a:lnSpc>
                <a:spcPct val="90000"/>
              </a:lnSpc>
              <a:spcBef>
                <a:spcPct val="0"/>
              </a:spcBef>
              <a:buFont typeface="Gill Sans" charset="0"/>
              <a:buNone/>
            </a:pPr>
            <a:r>
              <a:rPr lang="en-US"/>
              <a:t>“…For it is shameful even to speak of those things which are done by them in secret. But all things that are exposed are made manifest by the light, for whatever makes manifest is light. Therefore He says: ‘Awake, you who sleep, Arise from the dead, And Christ will give you light.’ See then that you walk circumspectly, not as fools but as wise, redeeming the time, because the days are evil. Therefore do not be unwise, but understand what the will of the Lord 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1"/>
          <a:lstStyle>
            <a:lvl1pPr eaLnBrk="0" hangingPunct="0">
              <a:defRPr sz="4000">
                <a:solidFill>
                  <a:srgbClr val="000000"/>
                </a:solidFill>
                <a:latin typeface="Gill Sans" charset="0"/>
                <a:ea typeface="ヒラギノ角ゴ ProN W3" charset="-128"/>
                <a:sym typeface="Gill Sans" charset="0"/>
              </a:defRPr>
            </a:lvl1pPr>
            <a:lvl2pPr marL="37931725" indent="-37474525" eaLnBrk="0" hangingPunct="0">
              <a:defRPr sz="4000">
                <a:solidFill>
                  <a:srgbClr val="000000"/>
                </a:solidFill>
                <a:latin typeface="Gill Sans" charset="0"/>
                <a:ea typeface="ヒラギノ角ゴ ProN W3" charset="-128"/>
                <a:sym typeface="Gill Sans" charset="0"/>
              </a:defRPr>
            </a:lvl2pPr>
            <a:lvl3pPr eaLnBrk="0" hangingPunct="0">
              <a:defRPr sz="4000">
                <a:solidFill>
                  <a:srgbClr val="000000"/>
                </a:solidFill>
                <a:latin typeface="Gill Sans" charset="0"/>
                <a:ea typeface="ヒラギノ角ゴ ProN W3" charset="-128"/>
                <a:sym typeface="Gill Sans" charset="0"/>
              </a:defRPr>
            </a:lvl3pPr>
            <a:lvl4pPr eaLnBrk="0" hangingPunct="0">
              <a:defRPr sz="4000">
                <a:solidFill>
                  <a:srgbClr val="000000"/>
                </a:solidFill>
                <a:latin typeface="Gill Sans" charset="0"/>
                <a:ea typeface="ヒラギノ角ゴ ProN W3" charset="-128"/>
                <a:sym typeface="Gill Sans" charset="0"/>
              </a:defRPr>
            </a:lvl4pPr>
            <a:lvl5pPr eaLnBrk="0" hangingPunct="0">
              <a:defRPr sz="4000">
                <a:solidFill>
                  <a:srgbClr val="000000"/>
                </a:solidFill>
                <a:latin typeface="Gill Sans" charset="0"/>
                <a:ea typeface="ヒラギノ角ゴ ProN W3" charset="-128"/>
                <a:sym typeface="Gill Sans" charset="0"/>
              </a:defRPr>
            </a:lvl5pPr>
            <a:lvl6pPr marL="4572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6pPr>
            <a:lvl7pPr marL="9144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7pPr>
            <a:lvl8pPr marL="13716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8pPr>
            <a:lvl9pPr marL="1828800" eaLnBrk="0" fontAlgn="base" hangingPunct="0">
              <a:spcBef>
                <a:spcPct val="0"/>
              </a:spcBef>
              <a:spcAft>
                <a:spcPct val="0"/>
              </a:spcAft>
              <a:defRPr sz="4000">
                <a:solidFill>
                  <a:srgbClr val="000000"/>
                </a:solidFill>
                <a:latin typeface="Gill Sans" charset="0"/>
                <a:ea typeface="ヒラギノ角ゴ ProN W3" charset="-128"/>
                <a:sym typeface="Gill Sans" charset="0"/>
              </a:defRPr>
            </a:lvl9pPr>
          </a:lstStyle>
          <a:p>
            <a:pPr eaLnBrk="1" hangingPunct="1">
              <a:defRPr/>
            </a:pPr>
            <a:r>
              <a:rPr lang="en-US" sz="8400" b="1" smtClean="0">
                <a:solidFill>
                  <a:srgbClr val="262673"/>
                </a:solidFill>
                <a:effectLst>
                  <a:outerShdw blurRad="38100" dist="38100" dir="2700000" algn="tl">
                    <a:srgbClr val="C0C0C0"/>
                  </a:outerShdw>
                </a:effectLst>
              </a:rPr>
              <a:t>Ephesians 5:1-21</a:t>
            </a:r>
          </a:p>
        </p:txBody>
      </p:sp>
      <p:sp>
        <p:nvSpPr>
          <p:cNvPr id="14338" name="Rectangle 2"/>
          <p:cNvSpPr>
            <a:spLocks noGrp="1" noChangeArrowheads="1"/>
          </p:cNvSpPr>
          <p:nvPr>
            <p:ph type="body" idx="1"/>
          </p:nvPr>
        </p:nvSpPr>
        <p:spPr>
          <a:xfrm>
            <a:off x="558800" y="2743200"/>
            <a:ext cx="11811000" cy="5613400"/>
          </a:xfrm>
        </p:spPr>
        <p:txBody>
          <a:bodyPr anchor="t"/>
          <a:lstStyle/>
          <a:p>
            <a:pPr marL="58738" indent="-22225" eaLnBrk="1" hangingPunct="1">
              <a:lnSpc>
                <a:spcPct val="90000"/>
              </a:lnSpc>
              <a:spcBef>
                <a:spcPct val="0"/>
              </a:spcBef>
              <a:buFont typeface="Gill Sans" charset="0"/>
              <a:buNone/>
            </a:pPr>
            <a:r>
              <a:rPr lang="en-US"/>
              <a:t>“…And do not be drunk with wine, in which is dissipation; but be filled with the Spirit, speaking to one another in psalms and hymns and spiritual songs, singing and making melody in your heart to the Lord,</a:t>
            </a:r>
          </a:p>
          <a:p>
            <a:pPr marL="58738" indent="-22225" eaLnBrk="1" hangingPunct="1">
              <a:lnSpc>
                <a:spcPct val="90000"/>
              </a:lnSpc>
              <a:spcBef>
                <a:spcPct val="0"/>
              </a:spcBef>
              <a:buFont typeface="Gill Sans" charset="0"/>
              <a:buNone/>
            </a:pPr>
            <a:r>
              <a:rPr lang="en-US"/>
              <a:t> giving thanks always for all things to God the Father in the name of our Lord Jesus Christ, submitting to one another in the fear of God”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1000"/>
                                        <p:tgtEl>
                                          <p:spTgt spid="14338">
                                            <p:txEl>
                                              <p:pRg st="1" end="1"/>
                                            </p:txEl>
                                          </p:spTgt>
                                        </p:tgtEl>
                                      </p:cBhvr>
                                    </p:animEffect>
                                    <p:anim calcmode="lin" valueType="num">
                                      <p:cBhvr>
                                        <p:cTn id="13"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558800" y="2971800"/>
            <a:ext cx="11811000" cy="5384800"/>
          </a:xfrm>
        </p:spPr>
        <p:txBody>
          <a:bodyPr anchor="t"/>
          <a:lstStyle/>
          <a:p>
            <a:pPr marL="457200" indent="-420688" eaLnBrk="1" hangingPunct="1">
              <a:lnSpc>
                <a:spcPct val="90000"/>
              </a:lnSpc>
              <a:spcBef>
                <a:spcPct val="0"/>
              </a:spcBef>
              <a:buSzPct val="120000"/>
            </a:pPr>
            <a:r>
              <a:rPr lang="en-US" b="1"/>
              <a:t>Church Relationships:</a:t>
            </a:r>
            <a:r>
              <a:rPr lang="en-US"/>
              <a:t> “One Body” (Eph. 4:4; cf. 1:22-23).</a:t>
            </a:r>
          </a:p>
          <a:p>
            <a:pPr marL="457200" indent="-420688" eaLnBrk="1" hangingPunct="1">
              <a:lnSpc>
                <a:spcPct val="90000"/>
              </a:lnSpc>
              <a:spcBef>
                <a:spcPct val="0"/>
              </a:spcBef>
              <a:buSzPct val="120000"/>
            </a:pPr>
            <a:r>
              <a:rPr lang="en-US" b="1"/>
              <a:t>Family Relationships:</a:t>
            </a:r>
          </a:p>
          <a:p>
            <a:pPr marL="901700" lvl="1" indent="-420688" eaLnBrk="1" hangingPunct="1">
              <a:lnSpc>
                <a:spcPct val="90000"/>
              </a:lnSpc>
              <a:spcBef>
                <a:spcPct val="0"/>
              </a:spcBef>
              <a:buSzPct val="80000"/>
              <a:buFont typeface="Courier New" charset="0"/>
              <a:buChar char="o"/>
            </a:pPr>
            <a:r>
              <a:rPr lang="en-US"/>
              <a:t>Headship of husbands (Eph. 5:23). </a:t>
            </a:r>
          </a:p>
          <a:p>
            <a:pPr marL="901700" lvl="1" indent="-420688" eaLnBrk="1" hangingPunct="1">
              <a:lnSpc>
                <a:spcPct val="90000"/>
              </a:lnSpc>
              <a:spcBef>
                <a:spcPct val="0"/>
              </a:spcBef>
              <a:buSzPct val="80000"/>
              <a:buFont typeface="Courier New" charset="0"/>
              <a:buChar char="o"/>
            </a:pPr>
            <a:r>
              <a:rPr lang="en-US"/>
              <a:t>Wives in loving respect in submission (Eph. 5:22, 33). </a:t>
            </a:r>
          </a:p>
          <a:p>
            <a:pPr marL="901700" lvl="1" indent="-420688" eaLnBrk="1" hangingPunct="1">
              <a:lnSpc>
                <a:spcPct val="90000"/>
              </a:lnSpc>
              <a:spcBef>
                <a:spcPct val="0"/>
              </a:spcBef>
              <a:buSzPct val="80000"/>
              <a:buFont typeface="Courier New" charset="0"/>
              <a:buChar char="o"/>
            </a:pPr>
            <a:r>
              <a:rPr lang="en-US"/>
              <a:t>Children obedient to parents (Eph. 6:1). </a:t>
            </a:r>
          </a:p>
          <a:p>
            <a:pPr marL="457200" indent="-420688" eaLnBrk="1" hangingPunct="1">
              <a:lnSpc>
                <a:spcPct val="90000"/>
              </a:lnSpc>
              <a:spcBef>
                <a:spcPct val="0"/>
              </a:spcBef>
              <a:buSzPct val="120000"/>
              <a:buFont typeface="Arial" charset="0"/>
              <a:buChar char="•"/>
            </a:pPr>
            <a:r>
              <a:rPr lang="en-US"/>
              <a:t>“Be imitators of God, as dear children” (Eph. 5:1,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8">
                                            <p:txEl>
                                              <p:pRg st="4" end="4"/>
                                            </p:txEl>
                                          </p:spTgt>
                                        </p:tgtEl>
                                        <p:attrNameLst>
                                          <p:attrName>style.visibility</p:attrName>
                                        </p:attrNameLst>
                                      </p:cBhvr>
                                      <p:to>
                                        <p:strVal val="visible"/>
                                      </p:to>
                                    </p:set>
                                    <p:animEffect transition="in" filter="fade">
                                      <p:cBhvr>
                                        <p:cTn id="35" dur="1000"/>
                                        <p:tgtEl>
                                          <p:spTgt spid="14338">
                                            <p:txEl>
                                              <p:pRg st="4" end="4"/>
                                            </p:txEl>
                                          </p:spTgt>
                                        </p:tgtEl>
                                      </p:cBhvr>
                                    </p:animEffect>
                                    <p:anim calcmode="lin" valueType="num">
                                      <p:cBhvr>
                                        <p:cTn id="36"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38">
                                            <p:txEl>
                                              <p:pRg st="5" end="5"/>
                                            </p:txEl>
                                          </p:spTgt>
                                        </p:tgtEl>
                                        <p:attrNameLst>
                                          <p:attrName>style.visibility</p:attrName>
                                        </p:attrNameLst>
                                      </p:cBhvr>
                                      <p:to>
                                        <p:strVal val="visible"/>
                                      </p:to>
                                    </p:set>
                                    <p:animEffect transition="in" filter="fade">
                                      <p:cBhvr>
                                        <p:cTn id="42" dur="1000"/>
                                        <p:tgtEl>
                                          <p:spTgt spid="14338">
                                            <p:txEl>
                                              <p:pRg st="5" end="5"/>
                                            </p:txEl>
                                          </p:spTgt>
                                        </p:tgtEl>
                                      </p:cBhvr>
                                    </p:animEffect>
                                    <p:anim calcmode="lin" valueType="num">
                                      <p:cBhvr>
                                        <p:cTn id="43"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3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971800"/>
            <a:ext cx="11811000" cy="5384800"/>
          </a:xfrm>
        </p:spPr>
        <p:txBody>
          <a:bodyPr anchor="t"/>
          <a:lstStyle/>
          <a:p>
            <a:pPr eaLnBrk="1" hangingPunct="1">
              <a:spcBef>
                <a:spcPts val="600"/>
              </a:spcBef>
              <a:buFont typeface="Gill Sans" charset="0"/>
              <a:buNone/>
            </a:pPr>
            <a:r>
              <a:rPr lang="en-US" b="1"/>
              <a:t>I. “Followers” or “Imitators”?</a:t>
            </a:r>
          </a:p>
          <a:p>
            <a:pPr lvl="1" eaLnBrk="1" hangingPunct="1">
              <a:spcBef>
                <a:spcPts val="600"/>
              </a:spcBef>
              <a:buFont typeface="Gill Sans" charset="0"/>
              <a:buNone/>
            </a:pPr>
            <a:r>
              <a:rPr lang="en-US"/>
              <a:t>A. Since American Standard Version in 1901 the Gr. </a:t>
            </a:r>
            <a:r>
              <a:rPr lang="en-US" i="1"/>
              <a:t>mim</a:t>
            </a:r>
            <a:r>
              <a:rPr lang="en-US" sz="3300"/>
              <a:t>ē</a:t>
            </a:r>
            <a:r>
              <a:rPr lang="en-US" i="1"/>
              <a:t>t</a:t>
            </a:r>
            <a:r>
              <a:rPr lang="en-US" sz="3300"/>
              <a:t>ē</a:t>
            </a:r>
            <a:r>
              <a:rPr lang="en-US" i="1"/>
              <a:t>s </a:t>
            </a:r>
            <a:r>
              <a:rPr lang="en-US"/>
              <a:t>in this text has been translated “imitators.”  </a:t>
            </a:r>
          </a:p>
          <a:p>
            <a:pPr lvl="1" eaLnBrk="1" hangingPunct="1">
              <a:spcBef>
                <a:spcPts val="600"/>
              </a:spcBef>
              <a:buFont typeface="Gill Sans" charset="0"/>
              <a:buNone/>
            </a:pPr>
            <a:r>
              <a:rPr lang="en-US"/>
              <a:t>B. Before this English translations rendered it “followers.”</a:t>
            </a:r>
          </a:p>
          <a:p>
            <a:pPr lvl="1" eaLnBrk="1" hangingPunct="1">
              <a:spcBef>
                <a:spcPts val="600"/>
              </a:spcBef>
              <a:buFont typeface="Gill Sans" charset="0"/>
              <a:buNone/>
            </a:pPr>
            <a:r>
              <a:rPr lang="en-US"/>
              <a:t>C. We are to imitate God “as dear children.”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1000" fill="hold"/>
                                        <p:tgtEl>
                                          <p:spTgt spid="14337"/>
                                        </p:tgtEl>
                                        <p:attrNameLst>
                                          <p:attrName>ppt_x</p:attrName>
                                        </p:attrNameLst>
                                      </p:cBhvr>
                                      <p:tavLst>
                                        <p:tav tm="0">
                                          <p:val>
                                            <p:strVal val="#ppt_x-.2"/>
                                          </p:val>
                                        </p:tav>
                                        <p:tav tm="100000">
                                          <p:val>
                                            <p:strVal val="#ppt_x"/>
                                          </p:val>
                                        </p:tav>
                                      </p:tavLst>
                                    </p:anim>
                                    <p:anim calcmode="lin" valueType="num">
                                      <p:cBhvr>
                                        <p:cTn id="8" dur="1000" fill="hold"/>
                                        <p:tgtEl>
                                          <p:spTgt spid="143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7"/>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fade">
                                      <p:cBhvr>
                                        <p:cTn id="12" dur="1000"/>
                                        <p:tgtEl>
                                          <p:spTgt spid="14338">
                                            <p:txEl>
                                              <p:pRg st="0" end="0"/>
                                            </p:txEl>
                                          </p:spTgt>
                                        </p:tgtEl>
                                      </p:cBhvr>
                                    </p:animEffect>
                                    <p:anim calcmode="lin" valueType="num">
                                      <p:cBhvr>
                                        <p:cTn id="13"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338">
                                            <p:txEl>
                                              <p:pRg st="1" end="1"/>
                                            </p:txEl>
                                          </p:spTgt>
                                        </p:tgtEl>
                                        <p:attrNameLst>
                                          <p:attrName>style.visibility</p:attrName>
                                        </p:attrNameLst>
                                      </p:cBhvr>
                                      <p:to>
                                        <p:strVal val="visible"/>
                                      </p:to>
                                    </p:set>
                                    <p:animEffect transition="in" filter="fade">
                                      <p:cBhvr>
                                        <p:cTn id="19" dur="1000"/>
                                        <p:tgtEl>
                                          <p:spTgt spid="14338">
                                            <p:txEl>
                                              <p:pRg st="1" end="1"/>
                                            </p:txEl>
                                          </p:spTgt>
                                        </p:tgtEl>
                                      </p:cBhvr>
                                    </p:animEffect>
                                    <p:anim calcmode="lin" valueType="num">
                                      <p:cBhvr>
                                        <p:cTn id="20"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338">
                                            <p:txEl>
                                              <p:pRg st="2" end="2"/>
                                            </p:txEl>
                                          </p:spTgt>
                                        </p:tgtEl>
                                        <p:attrNameLst>
                                          <p:attrName>style.visibility</p:attrName>
                                        </p:attrNameLst>
                                      </p:cBhvr>
                                      <p:to>
                                        <p:strVal val="visible"/>
                                      </p:to>
                                    </p:set>
                                    <p:animEffect transition="in" filter="fade">
                                      <p:cBhvr>
                                        <p:cTn id="26" dur="1000"/>
                                        <p:tgtEl>
                                          <p:spTgt spid="14338">
                                            <p:txEl>
                                              <p:pRg st="2" end="2"/>
                                            </p:txEl>
                                          </p:spTgt>
                                        </p:tgtEl>
                                      </p:cBhvr>
                                    </p:animEffect>
                                    <p:anim calcmode="lin" valueType="num">
                                      <p:cBhvr>
                                        <p:cTn id="27"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4338">
                                            <p:txEl>
                                              <p:pRg st="3" end="3"/>
                                            </p:txEl>
                                          </p:spTgt>
                                        </p:tgtEl>
                                        <p:attrNameLst>
                                          <p:attrName>style.visibility</p:attrName>
                                        </p:attrNameLst>
                                      </p:cBhvr>
                                      <p:to>
                                        <p:strVal val="visible"/>
                                      </p:to>
                                    </p:set>
                                    <p:animEffect transition="in" filter="fade">
                                      <p:cBhvr>
                                        <p:cTn id="33" dur="1000"/>
                                        <p:tgtEl>
                                          <p:spTgt spid="14338">
                                            <p:txEl>
                                              <p:pRg st="3" end="3"/>
                                            </p:txEl>
                                          </p:spTgt>
                                        </p:tgtEl>
                                      </p:cBhvr>
                                    </p:animEffect>
                                    <p:anim calcmode="lin" valueType="num">
                                      <p:cBhvr>
                                        <p:cTn id="34"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667000"/>
            <a:ext cx="11811000" cy="5689600"/>
          </a:xfrm>
        </p:spPr>
        <p:txBody>
          <a:bodyPr anchor="t"/>
          <a:lstStyle/>
          <a:p>
            <a:pPr eaLnBrk="1" hangingPunct="1">
              <a:buFont typeface="Gill Sans" charset="0"/>
              <a:buNone/>
            </a:pPr>
            <a:r>
              <a:rPr lang="en-US" b="1"/>
              <a:t>II.  Children who love their parents seek to be like them.</a:t>
            </a:r>
            <a:r>
              <a:rPr lang="en-US"/>
              <a:t>  </a:t>
            </a:r>
          </a:p>
          <a:p>
            <a:pPr lvl="1" eaLnBrk="1" hangingPunct="1">
              <a:spcBef>
                <a:spcPts val="600"/>
              </a:spcBef>
              <a:buFont typeface="Gill Sans" charset="0"/>
              <a:buNone/>
            </a:pPr>
            <a:r>
              <a:rPr lang="en-US"/>
              <a:t>A.	Much of the focus of the verses that follow may reflect this objective. </a:t>
            </a:r>
          </a:p>
          <a:p>
            <a:pPr lvl="2" eaLnBrk="1" hangingPunct="1">
              <a:spcBef>
                <a:spcPts val="600"/>
              </a:spcBef>
              <a:buFont typeface="Gill Sans" charset="0"/>
              <a:buNone/>
            </a:pPr>
            <a:r>
              <a:rPr lang="en-US" sz="3600"/>
              <a:t>1.	Why are Christians charged to “walk in love” (Eph. 5:2a)?  </a:t>
            </a:r>
          </a:p>
          <a:p>
            <a:pPr lvl="2" eaLnBrk="1" hangingPunct="1">
              <a:spcBef>
                <a:spcPts val="600"/>
              </a:spcBef>
              <a:buFont typeface="Gill Sans" charset="0"/>
              <a:buNone/>
            </a:pPr>
            <a:r>
              <a:rPr lang="en-US" sz="3600"/>
              <a:t>2.	Beloved children of God should imitate God in the flesh who “has loved us and given Himself for us, an offering and a sacrifice” (Eph. 5:2b).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Effect transition="in" filter="fade">
                                      <p:cBhvr>
                                        <p:cTn id="21" dur="1000"/>
                                        <p:tgtEl>
                                          <p:spTgt spid="14338">
                                            <p:txEl>
                                              <p:pRg st="2" end="2"/>
                                            </p:txEl>
                                          </p:spTgt>
                                        </p:tgtEl>
                                      </p:cBhvr>
                                    </p:animEffect>
                                    <p:anim calcmode="lin" valueType="num">
                                      <p:cBhvr>
                                        <p:cTn id="22"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8">
                                            <p:txEl>
                                              <p:pRg st="3" end="3"/>
                                            </p:txEl>
                                          </p:spTgt>
                                        </p:tgtEl>
                                        <p:attrNameLst>
                                          <p:attrName>style.visibility</p:attrName>
                                        </p:attrNameLst>
                                      </p:cBhvr>
                                      <p:to>
                                        <p:strVal val="visible"/>
                                      </p:to>
                                    </p:set>
                                    <p:animEffect transition="in" filter="fade">
                                      <p:cBhvr>
                                        <p:cTn id="28" dur="1000"/>
                                        <p:tgtEl>
                                          <p:spTgt spid="14338">
                                            <p:txEl>
                                              <p:pRg st="3" end="3"/>
                                            </p:txEl>
                                          </p:spTgt>
                                        </p:tgtEl>
                                      </p:cBhvr>
                                    </p:animEffect>
                                    <p:anim calcmode="lin" valueType="num">
                                      <p:cBhvr>
                                        <p:cTn id="2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667000"/>
            <a:ext cx="11811000" cy="5689600"/>
          </a:xfrm>
        </p:spPr>
        <p:txBody>
          <a:bodyPr anchor="t"/>
          <a:lstStyle/>
          <a:p>
            <a:pPr eaLnBrk="1" hangingPunct="1">
              <a:buFont typeface="Gill Sans" charset="0"/>
              <a:buNone/>
            </a:pPr>
            <a:r>
              <a:rPr lang="en-US" b="1"/>
              <a:t>II.  Children who love their parents seek to be like them.</a:t>
            </a:r>
            <a:r>
              <a:rPr lang="en-US"/>
              <a:t>  </a:t>
            </a:r>
          </a:p>
          <a:p>
            <a:pPr lvl="1" eaLnBrk="1" hangingPunct="1">
              <a:spcBef>
                <a:spcPts val="600"/>
              </a:spcBef>
              <a:buFont typeface="Gill Sans" charset="0"/>
              <a:buNone/>
            </a:pPr>
            <a:r>
              <a:rPr lang="en-US"/>
              <a:t>B.	Six sinful behaviors are “not fitting” (Eph. 5:4d).  </a:t>
            </a:r>
            <a:r>
              <a:rPr lang="en-US" i="1"/>
              <a:t>Why should such things</a:t>
            </a:r>
            <a:r>
              <a:rPr lang="en-US"/>
              <a:t> “not even be named among” Christians (Eph. 5:3d)? God would not practice such things! </a:t>
            </a:r>
          </a:p>
          <a:p>
            <a:pPr lvl="2" eaLnBrk="1" hangingPunct="1">
              <a:spcBef>
                <a:spcPts val="600"/>
              </a:spcBef>
              <a:buFont typeface="Gill Sans" charset="0"/>
              <a:buNone/>
            </a:pPr>
            <a:r>
              <a:rPr lang="en-US" sz="3600"/>
              <a:t>1.	Would God engage in fornication, uncleanness, or covetousness (Eph. 5:3a-c)? Of course not—a “covetous man” is “an idolater” (Eph. 5:5)!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1000"/>
                                        <p:tgtEl>
                                          <p:spTgt spid="14338">
                                            <p:txEl>
                                              <p:pRg st="1" end="1"/>
                                            </p:txEl>
                                          </p:spTgt>
                                        </p:tgtEl>
                                      </p:cBhvr>
                                    </p:animEffect>
                                    <p:anim calcmode="lin" valueType="num">
                                      <p:cBhvr>
                                        <p:cTn id="8"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2" end="2"/>
                                            </p:txEl>
                                          </p:spTgt>
                                        </p:tgtEl>
                                        <p:attrNameLst>
                                          <p:attrName>style.visibility</p:attrName>
                                        </p:attrNameLst>
                                      </p:cBhvr>
                                      <p:to>
                                        <p:strVal val="visible"/>
                                      </p:to>
                                    </p:set>
                                    <p:animEffect transition="in" filter="fade">
                                      <p:cBhvr>
                                        <p:cTn id="14" dur="1000"/>
                                        <p:tgtEl>
                                          <p:spTgt spid="14338">
                                            <p:txEl>
                                              <p:pRg st="2" end="2"/>
                                            </p:txEl>
                                          </p:spTgt>
                                        </p:tgtEl>
                                      </p:cBhvr>
                                    </p:animEffect>
                                    <p:anim calcmode="lin" valueType="num">
                                      <p:cBhvr>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685800"/>
            <a:ext cx="10464800" cy="1600200"/>
          </a:xfrm>
          <a:blipFill rotWithShape="1">
            <a:blip r:embed="rId2"/>
            <a:tile tx="0" ty="0" sx="100000" sy="100000" flip="none" algn="tl"/>
          </a:blipFill>
          <a:effectLst>
            <a:outerShdw blurRad="40000" dist="63500" dir="5400000" rotWithShape="0">
              <a:srgbClr val="000000">
                <a:alpha val="38000"/>
              </a:srgbClr>
            </a:outerShdw>
          </a:effectLst>
          <a:scene3d>
            <a:camera prst="orthographicFront"/>
            <a:lightRig rig="threePt" dir="t"/>
          </a:scene3d>
          <a:sp3d>
            <a:bevelT w="139700" prst="cross"/>
            <a:bevelB/>
          </a:sp3d>
        </p:spPr>
        <p:style>
          <a:lnRef idx="1">
            <a:schemeClr val="accent2"/>
          </a:lnRef>
          <a:fillRef idx="2">
            <a:schemeClr val="accent2"/>
          </a:fillRef>
          <a:effectRef idx="1">
            <a:schemeClr val="accent2"/>
          </a:effectRef>
          <a:fontRef idx="minor">
            <a:schemeClr val="dk1"/>
          </a:fontRef>
        </p:style>
        <p:txBody>
          <a:bodyPr tIns="0" bIns="0" anchor="ctr" anchorCtr="1"/>
          <a:lstStyle/>
          <a:p>
            <a:pPr eaLnBrk="1" hangingPunct="1"/>
            <a:r>
              <a:rPr lang="en-US" sz="7500" b="1">
                <a:solidFill>
                  <a:srgbClr val="262673"/>
                </a:solidFill>
                <a:effectLst>
                  <a:outerShdw blurRad="38100" dist="38100" dir="2700000" algn="tl">
                    <a:srgbClr val="DDDDDD"/>
                  </a:outerShdw>
                </a:effectLst>
              </a:rPr>
              <a:t>“Imitators of God”</a:t>
            </a:r>
          </a:p>
        </p:txBody>
      </p:sp>
      <p:sp>
        <p:nvSpPr>
          <p:cNvPr id="14338" name="Rectangle 2"/>
          <p:cNvSpPr>
            <a:spLocks noGrp="1" noChangeArrowheads="1"/>
          </p:cNvSpPr>
          <p:nvPr>
            <p:ph type="body" idx="1"/>
          </p:nvPr>
        </p:nvSpPr>
        <p:spPr>
          <a:xfrm>
            <a:off x="558800" y="2667000"/>
            <a:ext cx="11811000" cy="5689600"/>
          </a:xfrm>
        </p:spPr>
        <p:txBody>
          <a:bodyPr anchor="t"/>
          <a:lstStyle/>
          <a:p>
            <a:pPr eaLnBrk="1" hangingPunct="1">
              <a:buFont typeface="Gill Sans" charset="0"/>
              <a:buNone/>
            </a:pPr>
            <a:r>
              <a:rPr lang="en-US" b="1"/>
              <a:t>II.  Children who love their parents seek to be like them.</a:t>
            </a:r>
            <a:r>
              <a:rPr lang="en-US"/>
              <a:t>  </a:t>
            </a:r>
          </a:p>
          <a:p>
            <a:pPr lvl="1" eaLnBrk="1" hangingPunct="1">
              <a:spcBef>
                <a:spcPts val="600"/>
              </a:spcBef>
              <a:buFont typeface="Gill Sans" charset="0"/>
              <a:buNone/>
            </a:pPr>
            <a:r>
              <a:rPr lang="en-US"/>
              <a:t>B.	Six sinful behaviors are “not fitting” (Eph. 5:4d).  </a:t>
            </a:r>
            <a:r>
              <a:rPr lang="en-US" i="1"/>
              <a:t>Why should such things</a:t>
            </a:r>
            <a:r>
              <a:rPr lang="en-US"/>
              <a:t> “not even be named among” Christians (Eph. 5:3d)? God would not practice such things! </a:t>
            </a:r>
          </a:p>
          <a:p>
            <a:pPr lvl="2" eaLnBrk="1" hangingPunct="1">
              <a:spcBef>
                <a:spcPts val="600"/>
              </a:spcBef>
              <a:buFont typeface="Gill Sans" charset="0"/>
              <a:buNone/>
            </a:pPr>
            <a:r>
              <a:rPr lang="en-US" sz="3600"/>
              <a:t>2.	Would God engage in “obscenity” (Eph. 5:4a, NIV),  “foolish talking or coarse jesting” (Eph. 5:4b-c, NKJV)? Our Father doesn’t talk that way!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8">
                                            <p:txEl>
                                              <p:pRg st="2" end="2"/>
                                            </p:txEl>
                                          </p:spTgt>
                                        </p:tgtEl>
                                        <p:attrNameLst>
                                          <p:attrName>style.visibility</p:attrName>
                                        </p:attrNameLst>
                                      </p:cBhvr>
                                      <p:to>
                                        <p:strVal val="visible"/>
                                      </p:to>
                                    </p:set>
                                    <p:animEffect transition="in" filter="fade">
                                      <p:cBhvr>
                                        <p:cTn id="7" dur="1000"/>
                                        <p:tgtEl>
                                          <p:spTgt spid="14338">
                                            <p:txEl>
                                              <p:pRg st="2" end="2"/>
                                            </p:txEl>
                                          </p:spTgt>
                                        </p:tgtEl>
                                      </p:cBhvr>
                                    </p:animEffect>
                                    <p:anim calcmode="lin" valueType="num">
                                      <p:cBhvr>
                                        <p:cTn id="8"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10.xml.rels><?xml version="1.0" encoding="UTF-8" standalone="yes"?>
<Relationships xmlns="http://schemas.openxmlformats.org/package/2006/relationships"><Relationship Id="rId1" Type="http://schemas.openxmlformats.org/officeDocument/2006/relationships/image" Target="../media/image1.png"/></Relationships>
</file>

<file path=ppt/theme/_rels/theme1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_rels/theme6.xml.rels><?xml version="1.0" encoding="UTF-8" standalone="yes"?>
<Relationships xmlns="http://schemas.openxmlformats.org/package/2006/relationships"><Relationship Id="rId1" Type="http://schemas.openxmlformats.org/officeDocument/2006/relationships/image" Target="../media/image1.png"/></Relationships>
</file>

<file path=ppt/theme/_rels/theme7.xml.rels><?xml version="1.0" encoding="UTF-8" standalone="yes"?>
<Relationships xmlns="http://schemas.openxmlformats.org/package/2006/relationships"><Relationship Id="rId1" Type="http://schemas.openxmlformats.org/officeDocument/2006/relationships/image" Target="../media/image1.png"/></Relationships>
</file>

<file path=ppt/theme/_rels/theme8.xml.rels><?xml version="1.0" encoding="UTF-8" standalone="yes"?>
<Relationships xmlns="http://schemas.openxmlformats.org/package/2006/relationships"><Relationship Id="rId1" Type="http://schemas.openxmlformats.org/officeDocument/2006/relationships/image" Target="../media/image1.png"/></Relationships>
</file>

<file path=ppt/theme/_rels/theme9.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mp; Bullets">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Vertical">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Right">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ullets">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Center">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itle - Top">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amp; Bullets - Left">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2 Column">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2 Colum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FFFFFF"/>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TotalTime>
  <Pages>0</Pages>
  <Words>1958</Words>
  <Characters>0</Characters>
  <Application>Microsoft Macintosh PowerPoint</Application>
  <PresentationFormat>Custom</PresentationFormat>
  <Lines>0</Lines>
  <Paragraphs>96</Paragraphs>
  <Slides>20</Slides>
  <Notes>0</Notes>
  <HiddenSlides>0</HiddenSlides>
  <MMClips>0</MMClips>
  <ScaleCrop>false</ScaleCrop>
  <HeadingPairs>
    <vt:vector size="6" baseType="variant">
      <vt:variant>
        <vt:lpstr>Fonts Used</vt:lpstr>
      </vt:variant>
      <vt:variant>
        <vt:i4>1</vt:i4>
      </vt:variant>
      <vt:variant>
        <vt:lpstr>Design Template</vt:lpstr>
      </vt:variant>
      <vt:variant>
        <vt:i4>11</vt:i4>
      </vt:variant>
      <vt:variant>
        <vt:lpstr>Slide Titles</vt:lpstr>
      </vt:variant>
      <vt:variant>
        <vt:i4>20</vt:i4>
      </vt:variant>
    </vt:vector>
  </HeadingPairs>
  <TitlesOfParts>
    <vt:vector size="32" baseType="lpstr">
      <vt:lpstr>Calibri</vt:lpstr>
      <vt:lpstr>Title &amp; Bullets</vt:lpstr>
      <vt:lpstr>Blank</vt:lpstr>
      <vt:lpstr>Bullets</vt:lpstr>
      <vt:lpstr>Title - Center</vt:lpstr>
      <vt:lpstr>Photo - Horizontal</vt:lpstr>
      <vt:lpstr>Title - Top</vt:lpstr>
      <vt:lpstr>Title &amp; Bullets - Left</vt:lpstr>
      <vt:lpstr>Title &amp; Bullets - 2 Column</vt:lpstr>
      <vt:lpstr>Title, Bullets &amp; Photo</vt:lpstr>
      <vt:lpstr>Photo - Vertical</vt:lpstr>
      <vt:lpstr>Title &amp; Bullets - Right</vt:lpstr>
      <vt:lpstr>Ephesians 5:1-21</vt:lpstr>
      <vt:lpstr>Ephesians 5:1-21</vt:lpstr>
      <vt:lpstr>Ephesians 5:1-21</vt:lpstr>
      <vt:lpstr>Ephesians 5:1-21</vt:lpstr>
      <vt:lpstr>Slide 5</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lpstr>“Imitators of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5:1-21</dc:title>
  <dc:subject/>
  <dc:creator/>
  <cp:keywords/>
  <dc:description/>
  <cp:lastModifiedBy>Kyle Pope</cp:lastModifiedBy>
  <cp:revision>13</cp:revision>
  <dcterms:created xsi:type="dcterms:W3CDTF">2013-11-08T07:07:25Z</dcterms:created>
  <dcterms:modified xsi:type="dcterms:W3CDTF">2013-11-08T07:07:50Z</dcterms:modified>
</cp:coreProperties>
</file>