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4CC63-BB92-4D14-86D8-8EB0869CFDC9}" type="datetimeFigureOut">
              <a:rPr lang="en-US" smtClean="0"/>
              <a:pPr/>
              <a:t>12/18/2012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4DF169-4C40-4DBA-899F-37A0542CE6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12/18/2012 2:19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12/18/2012 2:19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905000"/>
            <a:ext cx="8382000" cy="4953000"/>
          </a:xfrm>
        </p:spPr>
        <p:txBody>
          <a:bodyPr>
            <a:normAutofit/>
          </a:bodyPr>
          <a:lstStyle/>
          <a:p>
            <a:pPr>
              <a:spcBef>
                <a:spcPts val="0"/>
              </a:spcBef>
              <a:buNone/>
            </a:pPr>
            <a:r>
              <a:rPr lang="en-US" sz="3600" b="1" dirty="0" smtClean="0">
                <a:latin typeface="Arial Black" pitchFamily="34" charset="0"/>
              </a:rPr>
              <a:t>Technology Presents Some…</a:t>
            </a:r>
            <a:endParaRPr lang="en-US" sz="3600" dirty="0" smtClean="0">
              <a:latin typeface="Arial Black" pitchFamily="34" charset="0"/>
            </a:endParaRPr>
          </a:p>
          <a:p>
            <a:pPr>
              <a:spcBef>
                <a:spcPts val="0"/>
              </a:spcBef>
              <a:buNone/>
            </a:pPr>
            <a:r>
              <a:rPr lang="en-US" sz="3600" b="1" dirty="0" smtClean="0">
                <a:latin typeface="Arial Black" pitchFamily="34" charset="0"/>
              </a:rPr>
              <a:t>I. Great Opportunities.</a:t>
            </a:r>
          </a:p>
          <a:p>
            <a:pPr marL="1031875" lvl="1" indent="-514350">
              <a:spcBef>
                <a:spcPts val="0"/>
              </a:spcBef>
              <a:buNone/>
              <a:tabLst>
                <a:tab pos="1090613" algn="l"/>
              </a:tabLst>
            </a:pPr>
            <a:r>
              <a:rPr lang="en-US" sz="3600" b="1" dirty="0" smtClean="0"/>
              <a:t>A. For Study and Teaching (2 Tim. 4:2;     1 Pet. 3:15-16).</a:t>
            </a:r>
          </a:p>
          <a:p>
            <a:pPr marL="1031875" lvl="1" indent="-514350">
              <a:spcBef>
                <a:spcPts val="0"/>
              </a:spcBef>
              <a:buNone/>
              <a:tabLst>
                <a:tab pos="1090613" algn="l"/>
              </a:tabLst>
            </a:pPr>
            <a:r>
              <a:rPr lang="en-US" sz="3600" b="1" dirty="0" smtClean="0"/>
              <a:t>B. For Encouragement and Contact  (Rom. 12:15-16; Phil 2:4).</a:t>
            </a:r>
          </a:p>
          <a:p>
            <a:pPr marL="1031875" lvl="1" indent="-514350">
              <a:spcBef>
                <a:spcPts val="0"/>
              </a:spcBef>
              <a:buNone/>
              <a:tabLst>
                <a:tab pos="1090613" algn="l"/>
              </a:tabLst>
            </a:pPr>
            <a:r>
              <a:rPr lang="en-US" sz="3600" b="1" dirty="0" smtClean="0"/>
              <a:t>C. For Positive Influence (Rom. 12:9; (Matt. 5:14-16; Phil. 2:14-15).</a:t>
            </a:r>
          </a:p>
          <a:p>
            <a:pPr marL="1031875" lvl="1" indent="-514350">
              <a:spcBef>
                <a:spcPts val="0"/>
              </a:spcBef>
              <a:buNone/>
              <a:tabLst>
                <a:tab pos="1090613" algn="l"/>
              </a:tabLst>
            </a:pPr>
            <a:r>
              <a:rPr lang="en-US" sz="3600" b="1" dirty="0" smtClean="0"/>
              <a:t>D. For Time Saving (Eph. 5:15-17).</a:t>
            </a:r>
          </a:p>
        </p:txBody>
      </p:sp>
      <p:sp>
        <p:nvSpPr>
          <p:cNvPr id="5" name="Text Placeholder 3"/>
          <p:cNvSpPr>
            <a:spLocks noGrp="1"/>
          </p:cNvSpPr>
          <p:nvPr/>
        </p:nvSpPr>
        <p:spPr>
          <a:xfrm>
            <a:off x="228600" y="685800"/>
            <a:ext cx="8381999" cy="1384994"/>
          </a:xfrm>
          <a:prstGeom prst="rect">
            <a:avLst/>
          </a:prstGeom>
        </p:spPr>
        <p:txBody>
          <a:bodyPr vert="horz" lIns="0" tIns="0" rIns="0" bIns="0" rtlCol="0" anchor="t" anchorCtr="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sz="7200" dirty="0" smtClean="0"/>
              <a:t>The Christian &amp; Technology</a:t>
            </a:r>
            <a:endParaRPr lang="en-US" sz="7200" dirty="0"/>
          </a:p>
        </p:txBody>
      </p:sp>
      <p:pic>
        <p:nvPicPr>
          <p:cNvPr id="7" name="Picture 6" descr="ipadmini.png"/>
          <p:cNvPicPr>
            <a:picLocks noChangeAspect="1"/>
          </p:cNvPicPr>
          <p:nvPr/>
        </p:nvPicPr>
        <p:blipFill>
          <a:blip r:embed="rId4" cstate="print"/>
          <a:stretch>
            <a:fillRect/>
          </a:stretch>
        </p:blipFill>
        <p:spPr>
          <a:xfrm flipH="1">
            <a:off x="5334000" y="3581400"/>
            <a:ext cx="2362200" cy="2362200"/>
          </a:xfrm>
          <a:prstGeom prst="rect">
            <a:avLst/>
          </a:prstGeom>
          <a:effectLst>
            <a:outerShdw blurRad="76200" dir="18900000" sy="23000" kx="-1200000" algn="bl" rotWithShape="0">
              <a:prstClr val="black">
                <a:alpha val="20000"/>
              </a:prstClr>
            </a:outerShdw>
          </a:effectLst>
        </p:spPr>
      </p:pic>
      <p:pic>
        <p:nvPicPr>
          <p:cNvPr id="8" name="Picture 7" descr="MacBook_Blk_34_Rt_PRINT-7a3716492c76dbca4b9b1375ac651c51.jpg"/>
          <p:cNvPicPr>
            <a:picLocks noChangeAspect="1"/>
          </p:cNvPicPr>
          <p:nvPr/>
        </p:nvPicPr>
        <p:blipFill>
          <a:blip r:embed="rId5" cstate="print">
            <a:clrChange>
              <a:clrFrom>
                <a:srgbClr val="FFFFFF"/>
              </a:clrFrom>
              <a:clrTo>
                <a:srgbClr val="FFFFFF">
                  <a:alpha val="0"/>
                </a:srgbClr>
              </a:clrTo>
            </a:clrChange>
          </a:blip>
          <a:stretch>
            <a:fillRect/>
          </a:stretch>
        </p:blipFill>
        <p:spPr>
          <a:xfrm>
            <a:off x="1143000" y="3200400"/>
            <a:ext cx="3900721" cy="2428311"/>
          </a:xfrm>
          <a:prstGeom prst="rect">
            <a:avLst/>
          </a:prstGeom>
          <a:effectLst>
            <a:outerShdw blurRad="76200" dir="18900000" sy="23000" kx="-1200000" algn="bl" rotWithShape="0">
              <a:prstClr val="black">
                <a:alpha val="2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10"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0" presetID="10" presetClass="exit" presetSubtype="0" fill="hold" nodeType="with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30" presetID="10" presetClass="entr" presetSubtype="0" fill="hold"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1000"/>
                                        <p:tgtEl>
                                          <p:spTgt spid="3">
                                            <p:txEl>
                                              <p:pRg st="2" end="2"/>
                                            </p:txEl>
                                          </p:spTgt>
                                        </p:tgtEl>
                                      </p:cBhvr>
                                    </p:animEffect>
                                    <p:anim calcmode="lin" valueType="num">
                                      <p:cBhvr>
                                        <p:cTn id="3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1000"/>
                                        <p:tgtEl>
                                          <p:spTgt spid="3">
                                            <p:txEl>
                                              <p:pRg st="3" end="3"/>
                                            </p:txEl>
                                          </p:spTgt>
                                        </p:tgtEl>
                                      </p:cBhvr>
                                    </p:animEffect>
                                    <p:anim calcmode="lin" valueType="num">
                                      <p:cBhvr>
                                        <p:cTn id="4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47" presetID="10" presetClass="exit" presetSubtype="0" fill="hold" nodeType="withEffect">
                                  <p:stCondLst>
                                    <p:cond delay="0"/>
                                  </p:stCondLst>
                                  <p:childTnLst>
                                    <p:animEffect transition="out" filter="fade">
                                      <p:cBhvr>
                                        <p:cTn id="48" dur="2000"/>
                                        <p:tgtEl>
                                          <p:spTgt spid="7"/>
                                        </p:tgtEl>
                                      </p:cBhvr>
                                    </p:animEffect>
                                    <p:set>
                                      <p:cBhvr>
                                        <p:cTn id="49" dur="1" fill="hold">
                                          <p:stCondLst>
                                            <p:cond delay="1999"/>
                                          </p:stCondLst>
                                        </p:cTn>
                                        <p:tgtEl>
                                          <p:spTgt spid="7"/>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animEffect transition="in" filter="fade">
                                      <p:cBhvr>
                                        <p:cTn id="54" dur="1000"/>
                                        <p:tgtEl>
                                          <p:spTgt spid="3">
                                            <p:txEl>
                                              <p:pRg st="4" end="4"/>
                                            </p:txEl>
                                          </p:spTgt>
                                        </p:tgtEl>
                                      </p:cBhvr>
                                    </p:animEffect>
                                    <p:anim calcmode="lin" valueType="num">
                                      <p:cBhvr>
                                        <p:cTn id="5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Effect transition="in" filter="fade">
                                      <p:cBhvr>
                                        <p:cTn id="61" dur="1000"/>
                                        <p:tgtEl>
                                          <p:spTgt spid="3">
                                            <p:txEl>
                                              <p:pRg st="5" end="5"/>
                                            </p:txEl>
                                          </p:spTgt>
                                        </p:tgtEl>
                                      </p:cBhvr>
                                    </p:animEffect>
                                    <p:anim calcmode="lin" valueType="num">
                                      <p:cBhvr>
                                        <p:cTn id="6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905000"/>
            <a:ext cx="8382000" cy="4953000"/>
          </a:xfrm>
        </p:spPr>
        <p:txBody>
          <a:bodyPr>
            <a:normAutofit/>
          </a:bodyPr>
          <a:lstStyle/>
          <a:p>
            <a:pPr>
              <a:spcBef>
                <a:spcPts val="0"/>
              </a:spcBef>
              <a:buNone/>
            </a:pPr>
            <a:r>
              <a:rPr lang="en-US" sz="3600" b="1" dirty="0" smtClean="0">
                <a:latin typeface="Arial Black" pitchFamily="34" charset="0"/>
              </a:rPr>
              <a:t>Technology Presents Some…</a:t>
            </a:r>
            <a:endParaRPr lang="en-US" sz="3600" dirty="0" smtClean="0">
              <a:latin typeface="Arial Black" pitchFamily="34" charset="0"/>
            </a:endParaRPr>
          </a:p>
          <a:p>
            <a:pPr>
              <a:spcBef>
                <a:spcPts val="0"/>
              </a:spcBef>
              <a:buNone/>
            </a:pPr>
            <a:r>
              <a:rPr lang="en-US" sz="3600" b="1" dirty="0" smtClean="0">
                <a:latin typeface="Arial Black" pitchFamily="34" charset="0"/>
              </a:rPr>
              <a:t>II. Great Dangers.</a:t>
            </a:r>
          </a:p>
          <a:p>
            <a:pPr marL="1031875" lvl="1" indent="-514350">
              <a:spcBef>
                <a:spcPts val="0"/>
              </a:spcBef>
              <a:buNone/>
              <a:tabLst>
                <a:tab pos="1090613" algn="l"/>
              </a:tabLst>
            </a:pPr>
            <a:r>
              <a:rPr lang="en-US" sz="3600" b="1" dirty="0" smtClean="0"/>
              <a:t>A. Time it consumes (Rom. 13:11-12).</a:t>
            </a:r>
          </a:p>
          <a:p>
            <a:pPr marL="1031875" lvl="1" indent="-514350">
              <a:spcBef>
                <a:spcPts val="0"/>
              </a:spcBef>
              <a:buNone/>
              <a:tabLst>
                <a:tab pos="1090613" algn="l"/>
              </a:tabLst>
            </a:pPr>
            <a:r>
              <a:rPr lang="en-US" sz="3600" b="1" dirty="0" smtClean="0"/>
              <a:t>B. Influences it presents </a:t>
            </a:r>
            <a:r>
              <a:rPr lang="pt-BR" sz="3600" b="1" dirty="0" smtClean="0"/>
              <a:t>(1 Cor. 15:33-34; 2 Cor. 6:14-18).</a:t>
            </a:r>
            <a:endParaRPr lang="en-US" sz="3600" b="1" dirty="0" smtClean="0"/>
          </a:p>
          <a:p>
            <a:pPr marL="1031875" lvl="1" indent="-514350">
              <a:spcBef>
                <a:spcPts val="0"/>
              </a:spcBef>
              <a:buNone/>
              <a:tabLst>
                <a:tab pos="1090613" algn="l"/>
              </a:tabLst>
            </a:pPr>
            <a:r>
              <a:rPr lang="en-US" sz="3600" b="1" dirty="0" smtClean="0"/>
              <a:t>C. Actions it motivates </a:t>
            </a:r>
            <a:r>
              <a:rPr lang="it-IT" sz="3600" b="1" dirty="0" smtClean="0"/>
              <a:t>(Col. 3:22-24;        2 Cor. 8:21).</a:t>
            </a:r>
            <a:endParaRPr lang="en-US" sz="3600" b="1" dirty="0" smtClean="0"/>
          </a:p>
          <a:p>
            <a:pPr marL="1031875" lvl="1" indent="-514350">
              <a:spcBef>
                <a:spcPts val="0"/>
              </a:spcBef>
              <a:buNone/>
              <a:tabLst>
                <a:tab pos="1090613" algn="l"/>
              </a:tabLst>
            </a:pPr>
            <a:r>
              <a:rPr lang="en-US" sz="3600" b="1" dirty="0" smtClean="0"/>
              <a:t>D. Attitudes it fosters (Heb. 13:5-6).</a:t>
            </a:r>
          </a:p>
        </p:txBody>
      </p:sp>
      <p:sp>
        <p:nvSpPr>
          <p:cNvPr id="5" name="Text Placeholder 3"/>
          <p:cNvSpPr>
            <a:spLocks noGrp="1"/>
          </p:cNvSpPr>
          <p:nvPr/>
        </p:nvSpPr>
        <p:spPr>
          <a:xfrm>
            <a:off x="228600" y="685800"/>
            <a:ext cx="8381999" cy="1384994"/>
          </a:xfrm>
          <a:prstGeom prst="rect">
            <a:avLst/>
          </a:prstGeom>
        </p:spPr>
        <p:txBody>
          <a:bodyPr vert="horz" lIns="0" tIns="0" rIns="0" bIns="0" rtlCol="0" anchor="t" anchorCtr="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sz="7200" dirty="0" smtClean="0"/>
              <a:t>The Christian &amp; Technology</a:t>
            </a:r>
            <a:endParaRPr lang="en-US" sz="7200" dirty="0"/>
          </a:p>
        </p:txBody>
      </p:sp>
      <p:pic>
        <p:nvPicPr>
          <p:cNvPr id="7" name="Picture 6" descr="ipadmini.png"/>
          <p:cNvPicPr>
            <a:picLocks noChangeAspect="1"/>
          </p:cNvPicPr>
          <p:nvPr/>
        </p:nvPicPr>
        <p:blipFill>
          <a:blip r:embed="rId4" cstate="print">
            <a:clrChange>
              <a:clrFrom>
                <a:srgbClr val="FFFFFF"/>
              </a:clrFrom>
              <a:clrTo>
                <a:srgbClr val="FFFFFF">
                  <a:alpha val="0"/>
                </a:srgbClr>
              </a:clrTo>
            </a:clrChange>
          </a:blip>
          <a:stretch>
            <a:fillRect/>
          </a:stretch>
        </p:blipFill>
        <p:spPr>
          <a:xfrm flipH="1">
            <a:off x="5486400" y="3886200"/>
            <a:ext cx="2362200" cy="2362200"/>
          </a:xfrm>
          <a:prstGeom prst="rect">
            <a:avLst/>
          </a:prstGeom>
          <a:effectLst>
            <a:outerShdw blurRad="76200" dir="18900000" sy="23000" kx="-1200000" algn="bl" rotWithShape="0">
              <a:prstClr val="black">
                <a:alpha val="20000"/>
              </a:prstClr>
            </a:outerShdw>
          </a:effectLst>
        </p:spPr>
      </p:pic>
      <p:pic>
        <p:nvPicPr>
          <p:cNvPr id="8" name="Picture 7" descr="MacBook_Blk_34_Rt_PRINT-7a3716492c76dbca4b9b1375ac651c51.jpg"/>
          <p:cNvPicPr>
            <a:picLocks noChangeAspect="1"/>
          </p:cNvPicPr>
          <p:nvPr/>
        </p:nvPicPr>
        <p:blipFill>
          <a:blip r:embed="rId5" cstate="print">
            <a:clrChange>
              <a:clrFrom>
                <a:srgbClr val="FFFFFF"/>
              </a:clrFrom>
              <a:clrTo>
                <a:srgbClr val="FFFFFF">
                  <a:alpha val="0"/>
                </a:srgbClr>
              </a:clrTo>
            </a:clrChange>
          </a:blip>
          <a:stretch>
            <a:fillRect/>
          </a:stretch>
        </p:blipFill>
        <p:spPr>
          <a:xfrm>
            <a:off x="1295400" y="3581400"/>
            <a:ext cx="2428311" cy="2428311"/>
          </a:xfrm>
          <a:prstGeom prst="rect">
            <a:avLst/>
          </a:prstGeom>
          <a:effectLst>
            <a:outerShdw blurRad="76200" dir="18900000" sy="23000" kx="-1200000" algn="bl" rotWithShape="0">
              <a:prstClr val="black">
                <a:alpha val="2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10" presetClass="exit" presetSubtype="0" fill="hold" nodeType="withEffect">
                                  <p:stCondLst>
                                    <p:cond delay="0"/>
                                  </p:stCondLst>
                                  <p:childTnLst>
                                    <p:animEffect transition="out" filter="fade">
                                      <p:cBhvr>
                                        <p:cTn id="28" dur="2000"/>
                                        <p:tgtEl>
                                          <p:spTgt spid="8"/>
                                        </p:tgtEl>
                                      </p:cBhvr>
                                    </p:animEffect>
                                    <p:set>
                                      <p:cBhvr>
                                        <p:cTn id="29" dur="1" fill="hold">
                                          <p:stCondLst>
                                            <p:cond delay="1999"/>
                                          </p:stCondLst>
                                        </p:cTn>
                                        <p:tgtEl>
                                          <p:spTgt spid="8"/>
                                        </p:tgtEl>
                                        <p:attrNameLst>
                                          <p:attrName>style.visibility</p:attrName>
                                        </p:attrNameLst>
                                      </p:cBhvr>
                                      <p:to>
                                        <p:strVal val="hidden"/>
                                      </p:to>
                                    </p:set>
                                  </p:childTnLst>
                                </p:cTn>
                              </p:par>
                              <p:par>
                                <p:cTn id="30" presetID="10" presetClass="entr" presetSubtype="0" fill="hold"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0" presetID="10" presetClass="exit" presetSubtype="0" fill="hold" nodeType="withEffect">
                                  <p:stCondLst>
                                    <p:cond delay="0"/>
                                  </p:stCondLst>
                                  <p:childTnLst>
                                    <p:animEffect transition="out" filter="fade">
                                      <p:cBhvr>
                                        <p:cTn id="41" dur="2000"/>
                                        <p:tgtEl>
                                          <p:spTgt spid="7"/>
                                        </p:tgtEl>
                                      </p:cBhvr>
                                    </p:animEffect>
                                    <p:set>
                                      <p:cBhvr>
                                        <p:cTn id="42" dur="1" fill="hold">
                                          <p:stCondLst>
                                            <p:cond delay="19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S010286787">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C9C993E-98BE-4E44-9417-2545955503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TS010286787</Template>
  <TotalTime>42</TotalTime>
  <Words>341</Words>
  <Application>Microsoft Office PowerPoint</Application>
  <PresentationFormat>On-screen Show (4:3)</PresentationFormat>
  <Paragraphs>22</Paragraphs>
  <Slides>2</Slides>
  <Notes>2</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TS010286787</vt:lpstr>
      <vt:lpstr>White with Courier font for code slides</vt:lpstr>
      <vt:lpstr>Slide 1</vt:lpstr>
      <vt:lpstr>Slide 2</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OlsenParkLaptop</dc:creator>
  <cp:keywords/>
  <cp:lastModifiedBy>OlsenParkLaptop</cp:lastModifiedBy>
  <cp:revision>6</cp:revision>
  <dcterms:created xsi:type="dcterms:W3CDTF">2012-12-09T04:15:04Z</dcterms:created>
  <dcterms:modified xsi:type="dcterms:W3CDTF">2012-12-18T20:19:26Z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TC102867879990</vt:lpwstr>
  </property>
</Properties>
</file>