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1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embeddedFontLst>
    <p:embeddedFont>
      <p:font typeface="Arial Black" pitchFamily="34" charset="0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/>
              <a:pPr/>
              <a:t>8/30/2012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/>
              <a:pPr/>
              <a:t>8/30/2012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83188" cy="641839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228601"/>
            <a:ext cx="12192000" cy="2250830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9" y="633052"/>
            <a:ext cx="7666892" cy="1441933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  <a:p>
            <a:pPr lvl="5"/>
            <a:r>
              <a:rPr/>
              <a:t>Sixth level</a:t>
            </a:r>
          </a:p>
          <a:p>
            <a:pPr lvl="6"/>
            <a:r>
              <a:rPr/>
              <a:t>Seventh level</a:t>
            </a:r>
          </a:p>
          <a:p>
            <a:pPr lvl="7"/>
            <a:r>
              <a:rPr/>
              <a:t>Eighth level</a:t>
            </a:r>
          </a:p>
          <a:p>
            <a:pPr lvl="8"/>
            <a:r>
              <a:rPr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/>
              <a:pPr/>
              <a:t>8/30/2012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73722" y="2678956"/>
            <a:ext cx="5537689" cy="2219691"/>
          </a:xfrm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</a:pPr>
            <a:r>
              <a:rPr lang="en-US" sz="6000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of Supernatural Influence?</a:t>
            </a:r>
            <a:endParaRPr lang="en-US" sz="6000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="" xmlns:p14="http://schemas.microsoft.com/office/powerpoint/2010/main" val="16521339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683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IV. Prophetic Foreknow-                 ledge of Historical Events.</a:t>
            </a:r>
          </a:p>
          <a:p>
            <a:pPr marL="914400" lvl="1" indent="-45720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	The Persian king Cyrus (Isa. 44:24, 27, 28; 45:1-4).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Hundreds of years beforehand.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82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IV. Prophetic Foreknow-                 ledge of Historical Events.</a:t>
            </a:r>
          </a:p>
          <a:p>
            <a:pPr marL="914400" lvl="1" indent="-45720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	The Destruction of Jerusalem (Matt. 24:1-2).</a:t>
            </a:r>
          </a:p>
          <a:p>
            <a:pPr marL="1371600" lvl="2" indent="-4572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	Only recently completed when Jesus said this.</a:t>
            </a:r>
          </a:p>
          <a:p>
            <a:pPr marL="1371600" lvl="2" indent="-4572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	Herod was a friend of Rome.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683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V. The Life and Impact                         of Jesus Christ.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  Messianic prophecy. 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Place of birth (Micah 5:2).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Tribal ancestry (Gen. 49:10).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Circumstances of death (Isa. 53).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683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V. The Life and Impact                         of Jesus Christ.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	Historical witnesses.</a:t>
            </a:r>
          </a:p>
          <a:p>
            <a:pPr marL="1371600" lvl="2" indent="-4572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Pagan writers confirm his life (Suetonius, Tacitus, Lucian).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683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V. The Life and Impact                         of Jesus Christ.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	Witnesses of the Resurrection.</a:t>
            </a:r>
          </a:p>
          <a:p>
            <a:pPr marL="1314450" lvl="2" indent="-4000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Over 500 people saw Him alive                              (1 Cor. 15:1-6).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104899" y="2369956"/>
            <a:ext cx="10071099" cy="50975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I. The Bible Itself.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	Unlike any other religious text. 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Dates to earliest stage of written history.</a:t>
            </a:r>
          </a:p>
          <a:p>
            <a:pPr marL="1319213" lvl="2" indent="-404813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Claims to be the revelation of Deity’s plan for the salvation of man spanning ages (Eph. 3:8-11).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I. The Bible Itself.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	Uniformity of thought.</a:t>
            </a:r>
          </a:p>
          <a:p>
            <a:pPr marL="1371600" lvl="2" indent="-4572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Spanning 1500 years - 40 different writers, (different backgrounds, nations, education). </a:t>
            </a:r>
          </a:p>
          <a:p>
            <a:pPr marL="1371600" lvl="2" indent="-45720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	Yet, it contains a uniformity of thought and purpose (1 Pet. 1:10-11).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Black" pitchFamily="34" charset="0"/>
                <a:cs typeface="Times New Roman" pitchFamily="18" charset="0"/>
              </a:rPr>
              <a:t>I. The Bible Itself.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	 Preservation through opposition.</a:t>
            </a:r>
          </a:p>
          <a:p>
            <a:pPr marL="1371600" lvl="2" indent="-45720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1.	Many times in history man has opposed the Bible and sought to destroy it—</a:t>
            </a:r>
          </a:p>
          <a:p>
            <a:pPr marL="1371600" lvl="2" indent="-45720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2.	Yet, it has survived with more manuscript attestation than virtually any other ancient text (1 Pet. 23-25). 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104899" y="2369956"/>
            <a:ext cx="10071099" cy="50975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0" dirty="0" smtClean="0">
                <a:latin typeface="Arial Black" pitchFamily="34" charset="0"/>
                <a:cs typeface="Times New Roman" pitchFamily="18" charset="0"/>
              </a:rPr>
              <a:t>II. Historical Accuracy.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	 Set in Real Places and Historical Settings. </a:t>
            </a:r>
          </a:p>
          <a:p>
            <a:pPr marL="1423988" lvl="2" indent="-509588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	Not in a fairy tale land with imaginary people.</a:t>
            </a:r>
          </a:p>
          <a:p>
            <a:pPr marL="1423988" lvl="2" indent="-509588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	Connected with historical places and people (Luke 3:1-2).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0" dirty="0" smtClean="0">
                <a:latin typeface="Arial Black" pitchFamily="34" charset="0"/>
                <a:cs typeface="Times New Roman" pitchFamily="18" charset="0"/>
              </a:rPr>
              <a:t>II. Historical Accuracy.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	A Witness to Historically Confirmed Facts. </a:t>
            </a:r>
          </a:p>
          <a:p>
            <a:pPr marL="1423988" lvl="2" indent="-509588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	The Bible is one of our best sources of some elements of history.</a:t>
            </a:r>
          </a:p>
          <a:p>
            <a:pPr marL="1423988" lvl="2" indent="-509588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	Cyrus Cylinder: Annals of Sennacherib;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Inscription – Echo Scripture.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0" dirty="0" smtClean="0">
                <a:latin typeface="Arial Black" pitchFamily="34" charset="0"/>
                <a:cs typeface="Times New Roman" pitchFamily="18" charset="0"/>
              </a:rPr>
              <a:t>III. Scientific Accuracy.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	 Round Earth (Isa. 40:22).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Hanging on nothing (Job 26:7).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B.	 Paths of the Sea (Ps. 8:8).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Mountains of the Ocean (Jonah 2:5-6).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76046" y="2813538"/>
            <a:ext cx="958361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0" dirty="0" smtClean="0">
                <a:latin typeface="Arial Black" pitchFamily="34" charset="0"/>
                <a:cs typeface="Times New Roman" pitchFamily="18" charset="0"/>
              </a:rPr>
              <a:t>III. Scientific Accuracy.</a:t>
            </a:r>
          </a:p>
          <a:p>
            <a:pPr marL="971550" lvl="1" indent="-51435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C.	Microbiology and disease (Exod. 22:31; Lev. 22:8).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Quarantine (Lev. 13:45-46; Num. 5:1-4).</a:t>
            </a:r>
          </a:p>
          <a:p>
            <a:pPr lvl="2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Cleanliness (Lev. 11:28).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5" y="633052"/>
            <a:ext cx="7332785" cy="1441933"/>
          </a:xfrm>
        </p:spPr>
        <p:txBody>
          <a:bodyPr>
            <a:normAutofit/>
          </a:bodyPr>
          <a:lstStyle/>
          <a:p>
            <a:r>
              <a:rPr lang="en-US" b="1" i="1" cap="none" dirty="0" smtClean="0">
                <a:latin typeface="Times New Roman" pitchFamily="18" charset="0"/>
                <a:cs typeface="Times New Roman" pitchFamily="18" charset="0"/>
              </a:rPr>
              <a:t>Does the Bible Show Evidence  of Supernatural Influence?</a:t>
            </a:r>
            <a:endParaRPr lang="en-US" b="1" i="1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Placeholder 3" descr="Open book on table, blurred shelves of books in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8124094" y="422031"/>
            <a:ext cx="3499338" cy="2826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2813538"/>
            <a:ext cx="96832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spc="-140" dirty="0" smtClean="0">
                <a:latin typeface="Arial Black" pitchFamily="34" charset="0"/>
                <a:cs typeface="Times New Roman" pitchFamily="18" charset="0"/>
              </a:rPr>
              <a:t>IV. Prophetic Foreknow-                 ledge of Historical Events.</a:t>
            </a:r>
          </a:p>
          <a:p>
            <a:pPr lvl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  Persia, Greece, and Rome.</a:t>
            </a:r>
          </a:p>
          <a:p>
            <a:pPr marL="1433513" lvl="2" indent="-519113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	During Babylonian kingdom, three others predicted (Dan. 2:36-44).</a:t>
            </a:r>
          </a:p>
          <a:p>
            <a:pPr marL="1433513" lvl="2" indent="-519113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	Timing of Christ’s coming (Dan. 9:25-26).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84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287</Words>
  <Application>Microsoft Office PowerPoint</Application>
  <PresentationFormat>Custom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Euphemia</vt:lpstr>
      <vt:lpstr>Wingdings</vt:lpstr>
      <vt:lpstr>Arial Black</vt:lpstr>
      <vt:lpstr>Plantagenet Cherokee</vt:lpstr>
      <vt:lpstr>Academic Literature 16x9</vt:lpstr>
      <vt:lpstr>Does the Bible Show Evidence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  <vt:lpstr>Does the Bible Show Evidence  of Supernatural Influence?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2012-09-22T20:15:47Z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