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77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37" autoAdjust="0"/>
    <p:restoredTop sz="90929"/>
  </p:normalViewPr>
  <p:slideViewPr>
    <p:cSldViewPr>
      <p:cViewPr varScale="1">
        <p:scale>
          <a:sx n="70" d="100"/>
          <a:sy n="70" d="100"/>
        </p:scale>
        <p:origin x="-11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ltGray">
            <a:xfrm>
              <a:off x="0" y="231"/>
              <a:ext cx="576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285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C594479-D9C8-4467-937D-A0B988E13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94479-D9C8-4467-937D-A0B988E13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94479-D9C8-4467-937D-A0B988E13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94479-D9C8-4467-937D-A0B988E13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94479-D9C8-4467-937D-A0B988E13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94479-D9C8-4467-937D-A0B988E13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94479-D9C8-4467-937D-A0B988E13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94479-D9C8-4467-937D-A0B988E13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94479-D9C8-4467-937D-A0B988E13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94479-D9C8-4467-937D-A0B988E13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94479-D9C8-4467-937D-A0B988E13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Line 3"/>
            <p:cNvSpPr>
              <a:spLocks noChangeShapeType="1"/>
            </p:cNvSpPr>
            <p:nvPr/>
          </p:nvSpPr>
          <p:spPr bwMode="ltGray">
            <a:xfrm>
              <a:off x="0" y="231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black">
            <a:xfrm>
              <a:off x="0" y="285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black">
            <a:xfrm>
              <a:off x="0" y="3972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Line 6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594479-D9C8-4467-937D-A0B988E13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7086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The Error of Two Kings of Israel</a:t>
            </a:r>
            <a:endParaRPr lang="en-US" sz="5400" b="1" dirty="0">
              <a:solidFill>
                <a:srgbClr val="FFFF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8305800" cy="4038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/>
              <a:t>I.  Both Kings Were Selected By God.</a:t>
            </a:r>
            <a:endParaRPr lang="en-US" sz="28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/>
              <a:t>A.  Saul.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 dirty="0"/>
              <a:t>1.  Israel asked for a king (I Samuel 8:5).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 dirty="0"/>
              <a:t>2.  God allowed them to have one (1 Samuel 8:7).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 dirty="0"/>
              <a:t>3.  Saul was selected (1 </a:t>
            </a:r>
            <a:r>
              <a:rPr lang="en-US" b="1" dirty="0" smtClean="0"/>
              <a:t>Sam. </a:t>
            </a:r>
            <a:r>
              <a:rPr lang="en-US" b="1" dirty="0"/>
              <a:t>9:15-17;  9:27-10:1).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/>
              <a:t>B.  Jeroboam.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 dirty="0"/>
              <a:t>1.  Because of Solomon’s unfaithfulness, the kingdom would be splintered (1 Kings 11:9-13).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 dirty="0"/>
              <a:t>2.  Jeroboam was selected as king.  (1 Kings 11:29-36).</a:t>
            </a:r>
            <a:endParaRPr lang="en-US" sz="2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438400"/>
            <a:ext cx="77724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sz="3000" b="1" dirty="0"/>
              <a:t>II.  Both Men Once Served God Faithfully.</a:t>
            </a:r>
            <a:endParaRPr lang="en-US" dirty="0"/>
          </a:p>
          <a:p>
            <a:pPr lvl="1">
              <a:buFontTx/>
              <a:buNone/>
            </a:pPr>
            <a:r>
              <a:rPr lang="en-US" dirty="0"/>
              <a:t>A.  Saul.</a:t>
            </a:r>
          </a:p>
          <a:p>
            <a:pPr lvl="2">
              <a:buFontTx/>
              <a:buNone/>
            </a:pPr>
            <a:r>
              <a:rPr lang="en-US" dirty="0"/>
              <a:t>1.  Spirit of the Lord spoke through Saul (1 Samuel 10:6).</a:t>
            </a:r>
          </a:p>
          <a:p>
            <a:pPr lvl="2">
              <a:buFontTx/>
              <a:buNone/>
            </a:pPr>
            <a:r>
              <a:rPr lang="en-US" dirty="0"/>
              <a:t>2.  Victory at </a:t>
            </a:r>
            <a:r>
              <a:rPr lang="en-US" dirty="0" err="1"/>
              <a:t>Jabesh</a:t>
            </a:r>
            <a:r>
              <a:rPr lang="en-US" dirty="0"/>
              <a:t> Gilead (1 Samuel 11:6-13).</a:t>
            </a:r>
          </a:p>
          <a:p>
            <a:pPr lvl="1">
              <a:buFontTx/>
              <a:buNone/>
            </a:pPr>
            <a:r>
              <a:rPr lang="en-US" dirty="0"/>
              <a:t>B.  Jeroboam (1 Kings 11:28).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7086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The Error of Two Kings of Israel</a:t>
            </a:r>
            <a:endParaRPr lang="en-US" sz="5400" b="1" dirty="0">
              <a:solidFill>
                <a:srgbClr val="FFFF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514600"/>
            <a:ext cx="7772400" cy="35814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III.  Both Could Have Had Their Thrones Established.</a:t>
            </a:r>
            <a:endParaRPr lang="en-US" sz="4000" dirty="0"/>
          </a:p>
          <a:p>
            <a:pPr lvl="1">
              <a:buFontTx/>
              <a:buNone/>
            </a:pPr>
            <a:r>
              <a:rPr lang="en-US" sz="3600" dirty="0"/>
              <a:t>A.  Saul (1 Samuel 13:13c).</a:t>
            </a:r>
          </a:p>
          <a:p>
            <a:pPr lvl="1">
              <a:buFontTx/>
              <a:buNone/>
            </a:pPr>
            <a:r>
              <a:rPr lang="en-US" sz="3600" dirty="0"/>
              <a:t>B.  Jeroboam (1 Kings 11:37-39).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7086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The Error of Two Kings of Israel</a:t>
            </a:r>
            <a:endParaRPr lang="en-US" sz="5400" b="1" dirty="0">
              <a:solidFill>
                <a:srgbClr val="FFFF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438400"/>
            <a:ext cx="7772400" cy="3810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IV.  Both Failed to Trust in God.</a:t>
            </a:r>
            <a:endParaRPr lang="en-US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A.  Saul.  War with Philistines—Samuel tells him to wait—he doesn’t (1 Samuel 13:8-13b).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B.  Jeroboam.  After Solomon’s death, Jeroboam returns and offers to serve </a:t>
            </a:r>
            <a:r>
              <a:rPr lang="en-US" dirty="0" err="1"/>
              <a:t>Rehoboam</a:t>
            </a:r>
            <a:r>
              <a:rPr lang="en-US" dirty="0"/>
              <a:t> (1 Kings 12:1-5).  </a:t>
            </a:r>
            <a:r>
              <a:rPr lang="en-US" dirty="0" err="1"/>
              <a:t>Rehoboam</a:t>
            </a:r>
            <a:r>
              <a:rPr lang="en-US" dirty="0"/>
              <a:t> accepts poor advice and alienates the other tribes.  Jeroboam is established as king of northern tribes (1 Kings 12:21-27).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7086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The Error of Two Kings of Israel</a:t>
            </a:r>
            <a:endParaRPr lang="en-US" sz="5400" b="1" dirty="0">
              <a:solidFill>
                <a:srgbClr val="FFFF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362200"/>
            <a:ext cx="7924800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V.  Both Turned to Improper Worship.</a:t>
            </a:r>
            <a:endParaRPr lang="en-US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dirty="0"/>
              <a:t>A.  Saul.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dirty="0"/>
              <a:t>1.  Unlawful sacrifice </a:t>
            </a:r>
            <a:r>
              <a:rPr lang="en-US" sz="2800" dirty="0" smtClean="0"/>
              <a:t>(1 </a:t>
            </a:r>
            <a:r>
              <a:rPr lang="en-US" sz="2800" dirty="0"/>
              <a:t>Samuel 13:9).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dirty="0"/>
              <a:t>2.  Sparing—</a:t>
            </a:r>
            <a:r>
              <a:rPr lang="en-US" sz="2800" dirty="0" err="1"/>
              <a:t>sacrifce</a:t>
            </a:r>
            <a:r>
              <a:rPr lang="en-US" sz="2800" dirty="0"/>
              <a:t> of accursed things </a:t>
            </a:r>
            <a:r>
              <a:rPr lang="en-US" sz="2800" dirty="0" smtClean="0"/>
              <a:t>(1 Sam. </a:t>
            </a:r>
            <a:r>
              <a:rPr lang="en-US" sz="2800" dirty="0"/>
              <a:t>15:21-23).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dirty="0"/>
              <a:t>3.  Consultation of a medium </a:t>
            </a:r>
            <a:r>
              <a:rPr lang="en-US" sz="2800" dirty="0" smtClean="0"/>
              <a:t>(1 </a:t>
            </a:r>
            <a:r>
              <a:rPr lang="en-US" sz="2800" dirty="0"/>
              <a:t>Samuel 27:6,7), even though it was forbidden (Deuteronomy 18:10-11</a:t>
            </a:r>
            <a:r>
              <a:rPr lang="en-US" sz="2800" dirty="0" smtClean="0"/>
              <a:t>).</a:t>
            </a:r>
            <a:endParaRPr lang="en-US" sz="28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7086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The Error of Two Kings of Israel</a:t>
            </a:r>
            <a:endParaRPr lang="en-US" sz="5400" b="1" dirty="0">
              <a:solidFill>
                <a:srgbClr val="FFFF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362200"/>
            <a:ext cx="7924800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V.  Both Turned to Improper Worship.</a:t>
            </a:r>
            <a:endParaRPr lang="en-US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dirty="0" smtClean="0"/>
              <a:t>B</a:t>
            </a:r>
            <a:r>
              <a:rPr lang="en-US" sz="3200" dirty="0"/>
              <a:t>.  Jeroboam.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dirty="0"/>
              <a:t>1.  Gold calves </a:t>
            </a:r>
            <a:r>
              <a:rPr lang="en-US" sz="2800" dirty="0" smtClean="0"/>
              <a:t>(1 </a:t>
            </a:r>
            <a:r>
              <a:rPr lang="en-US" sz="2800" dirty="0"/>
              <a:t>Kings 12:28-33). 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dirty="0"/>
              <a:t>2.  Warned by God </a:t>
            </a:r>
            <a:r>
              <a:rPr lang="en-US" sz="2800" dirty="0" smtClean="0"/>
              <a:t>(1 </a:t>
            </a:r>
            <a:r>
              <a:rPr lang="en-US" sz="2800" dirty="0"/>
              <a:t>Kings 13:1-6).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dirty="0"/>
              <a:t>3.  Did not turn back to God </a:t>
            </a:r>
            <a:r>
              <a:rPr lang="en-US" sz="2800" dirty="0" smtClean="0"/>
              <a:t>(1 </a:t>
            </a:r>
            <a:r>
              <a:rPr lang="en-US" sz="2800" dirty="0"/>
              <a:t>Kings 13:33).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7086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The Error of Two Kings of Israel</a:t>
            </a:r>
            <a:endParaRPr lang="en-US" sz="5400" b="1" dirty="0">
              <a:solidFill>
                <a:srgbClr val="FFFF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438400"/>
            <a:ext cx="7620000" cy="40386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1" dirty="0"/>
              <a:t>VI.  Both Were Rejected By God.</a:t>
            </a:r>
            <a:endParaRPr lang="en-US" sz="3600" dirty="0"/>
          </a:p>
          <a:p>
            <a:pPr lvl="1">
              <a:buFontTx/>
              <a:buNone/>
            </a:pPr>
            <a:r>
              <a:rPr lang="en-US" sz="3200" dirty="0"/>
              <a:t>A.  Saul </a:t>
            </a:r>
            <a:r>
              <a:rPr lang="en-US" sz="3200" dirty="0" smtClean="0"/>
              <a:t>(1 </a:t>
            </a:r>
            <a:r>
              <a:rPr lang="en-US" sz="3200" dirty="0"/>
              <a:t>Samuel 13:13-14;  15:25-29).</a:t>
            </a:r>
          </a:p>
          <a:p>
            <a:pPr lvl="1">
              <a:buFontTx/>
              <a:buNone/>
            </a:pPr>
            <a:r>
              <a:rPr lang="en-US" sz="3200" dirty="0"/>
              <a:t>B.  Jeroboam.</a:t>
            </a:r>
            <a:r>
              <a:rPr lang="en-US" sz="3200" b="1" dirty="0"/>
              <a:t>  </a:t>
            </a:r>
            <a:r>
              <a:rPr lang="en-US" sz="3200" dirty="0"/>
              <a:t>Jeroboam’s son is ill, his wife goes to </a:t>
            </a:r>
            <a:r>
              <a:rPr lang="en-US" sz="3200" dirty="0" err="1"/>
              <a:t>Ahijah</a:t>
            </a:r>
            <a:r>
              <a:rPr lang="en-US" sz="3200" dirty="0"/>
              <a:t> </a:t>
            </a:r>
            <a:r>
              <a:rPr lang="en-US" sz="3200" dirty="0" smtClean="0"/>
              <a:t>(1 </a:t>
            </a:r>
            <a:r>
              <a:rPr lang="en-US" sz="3200" dirty="0"/>
              <a:t>Kings 14:7-10).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7086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The Error of Two Kings of Israel</a:t>
            </a:r>
            <a:endParaRPr lang="en-US" sz="5400" b="1" dirty="0">
              <a:solidFill>
                <a:srgbClr val="FFFF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286000"/>
            <a:ext cx="7467600" cy="419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b="1" i="1" dirty="0"/>
              <a:t>Lessons for Us</a:t>
            </a:r>
            <a:endParaRPr lang="en-US" sz="3600" dirty="0"/>
          </a:p>
          <a:p>
            <a:pPr>
              <a:buClr>
                <a:srgbClr val="FFFF00"/>
              </a:buClr>
              <a:buSzPct val="120000"/>
            </a:pPr>
            <a:r>
              <a:rPr lang="en-US" dirty="0"/>
              <a:t>Faithful Children of God Can Fall (Hebrews 6:4-6).</a:t>
            </a:r>
          </a:p>
          <a:p>
            <a:pPr>
              <a:buClr>
                <a:srgbClr val="FFFF00"/>
              </a:buClr>
              <a:buSzPct val="130000"/>
            </a:pPr>
            <a:r>
              <a:rPr lang="en-US" dirty="0"/>
              <a:t>God’s People Must Trust Him (2 Timothy 3:16,17).</a:t>
            </a:r>
          </a:p>
          <a:p>
            <a:pPr>
              <a:buClr>
                <a:srgbClr val="FFFF00"/>
              </a:buClr>
              <a:buSzPct val="120000"/>
            </a:pPr>
            <a:r>
              <a:rPr lang="en-US" dirty="0"/>
              <a:t>God Cares How He is Worshipped (John 4:23-24).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7086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The Error of Two Kings of Israel</a:t>
            </a:r>
            <a:endParaRPr lang="en-US" sz="5400" b="1" dirty="0">
              <a:solidFill>
                <a:srgbClr val="FFFF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theme/theme1.xml><?xml version="1.0" encoding="utf-8"?>
<a:theme xmlns:a="http://schemas.openxmlformats.org/drawingml/2006/main" name="Black design template">
  <a:themeElements>
    <a:clrScheme name="Office Theme 1">
      <a:dk1>
        <a:srgbClr val="868686"/>
      </a:dk1>
      <a:lt1>
        <a:srgbClr val="FFFFFF"/>
      </a:lt1>
      <a:dk2>
        <a:srgbClr val="000000"/>
      </a:dk2>
      <a:lt2>
        <a:srgbClr val="FFFF00"/>
      </a:lt2>
      <a:accent1>
        <a:srgbClr val="66FF33"/>
      </a:accent1>
      <a:accent2>
        <a:srgbClr val="CC3300"/>
      </a:accent2>
      <a:accent3>
        <a:srgbClr val="AAAAAA"/>
      </a:accent3>
      <a:accent4>
        <a:srgbClr val="DADADA"/>
      </a:accent4>
      <a:accent5>
        <a:srgbClr val="B8FFAD"/>
      </a:accent5>
      <a:accent6>
        <a:srgbClr val="B92D00"/>
      </a:accent6>
      <a:hlink>
        <a:srgbClr val="0000FF"/>
      </a:hlink>
      <a:folHlink>
        <a:srgbClr val="008080"/>
      </a:folHlink>
    </a:clrScheme>
    <a:fontScheme name="Office Them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868686"/>
        </a:dk1>
        <a:lt1>
          <a:srgbClr val="FFFFFF"/>
        </a:lt1>
        <a:dk2>
          <a:srgbClr val="000000"/>
        </a:dk2>
        <a:lt2>
          <a:srgbClr val="FFFF00"/>
        </a:lt2>
        <a:accent1>
          <a:srgbClr val="66FF33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B8FFAD"/>
        </a:accent5>
        <a:accent6>
          <a:srgbClr val="B92D00"/>
        </a:accent6>
        <a:hlink>
          <a:srgbClr val="0000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9966FF"/>
        </a:dk2>
        <a:lt2>
          <a:srgbClr val="CBCBCB"/>
        </a:lt2>
        <a:accent1>
          <a:srgbClr val="6699FF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6B6B6B"/>
        </a:accent6>
        <a:hlink>
          <a:srgbClr val="00CCCC"/>
        </a:hlink>
        <a:folHlink>
          <a:srgbClr val="FF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design template</Template>
  <TotalTime>33</TotalTime>
  <Words>449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 design template</vt:lpstr>
      <vt:lpstr>The Error of Two Kings of Israel</vt:lpstr>
      <vt:lpstr>The Error of Two Kings of Israel</vt:lpstr>
      <vt:lpstr>The Error of Two Kings of Israel</vt:lpstr>
      <vt:lpstr>The Error of Two Kings of Israel</vt:lpstr>
      <vt:lpstr>The Error of Two Kings of Israel</vt:lpstr>
      <vt:lpstr>The Error of Two Kings of Israel</vt:lpstr>
      <vt:lpstr>The Error of Two Kings of Israel</vt:lpstr>
      <vt:lpstr>The Error of Two Kings of Israel</vt:lpstr>
    </vt:vector>
  </TitlesOfParts>
  <Company>AISD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Error of Two Kings of Israel</dc:title>
  <dc:creator>ESC</dc:creator>
  <cp:lastModifiedBy>OlsenParkLaptop</cp:lastModifiedBy>
  <cp:revision>6</cp:revision>
  <dcterms:created xsi:type="dcterms:W3CDTF">2011-12-31T00:41:51Z</dcterms:created>
  <dcterms:modified xsi:type="dcterms:W3CDTF">2012-01-01T23:02:05Z</dcterms:modified>
</cp:coreProperties>
</file>