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12"/>
  </p:notesMasterIdLst>
  <p:sldIdLst>
    <p:sldId id="257" r:id="rId3"/>
    <p:sldId id="258" r:id="rId4"/>
    <p:sldId id="260" r:id="rId5"/>
    <p:sldId id="262" r:id="rId6"/>
    <p:sldId id="263" r:id="rId7"/>
    <p:sldId id="256" r:id="rId8"/>
    <p:sldId id="261"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5062" autoAdjust="0"/>
  </p:normalViewPr>
  <p:slideViewPr>
    <p:cSldViewPr>
      <p:cViewPr>
        <p:scale>
          <a:sx n="68" d="100"/>
          <a:sy n="68" d="100"/>
        </p:scale>
        <p:origin x="-1140" y="-13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0C4AB8-25BE-445F-8073-7AAC05BD37FF}" type="datetimeFigureOut">
              <a:rPr lang="en-US" smtClean="0"/>
              <a:pPr/>
              <a:t>9/22/2012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66074-CEC2-4EBF-B1F3-E97A96BEB2E0}" type="slidenum">
              <a:rPr lang="en-US" smtClean="0"/>
              <a:pPr/>
              <a:t>‹#›</a:t>
            </a:fld>
            <a:endParaRPr lang="en-US"/>
          </a:p>
        </p:txBody>
      </p:sp>
    </p:spTree>
    <p:extLst>
      <p:ext uri="{BB962C8B-B14F-4D97-AF65-F5344CB8AC3E}">
        <p14:creationId xmlns="" xmlns:p14="http://schemas.microsoft.com/office/powerpoint/2010/main" val="24982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03660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0817676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5389956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941677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5208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51815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30041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72616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29470730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9339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649226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C7614-15A9-43A8-9E98-106A33ED6C41}" type="datetimeFigureOut">
              <a:rPr lang="en-US" smtClean="0">
                <a:solidFill>
                  <a:prstClr val="black">
                    <a:tint val="75000"/>
                  </a:prstClr>
                </a:solidFill>
              </a:rPr>
              <a:pPr/>
              <a:t>9/22/2012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545651506"/>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Rounded Rectangle 4"/>
          <p:cNvSpPr/>
          <p:nvPr/>
        </p:nvSpPr>
        <p:spPr>
          <a:xfrm>
            <a:off x="304800" y="1285881"/>
            <a:ext cx="8458200" cy="2708910"/>
          </a:xfrm>
          <a:prstGeom prst="roundRect">
            <a:avLst>
              <a:gd name="adj" fmla="val 10000"/>
            </a:avLst>
          </a:prstGeom>
          <a:solidFill>
            <a:schemeClr val="bg1">
              <a:lumMod val="65000"/>
              <a:alpha val="90000"/>
            </a:schemeClr>
          </a:solidFill>
        </p:spPr>
        <p:style>
          <a:lnRef idx="1">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7" name="Freeform 6"/>
          <p:cNvSpPr/>
          <p:nvPr/>
        </p:nvSpPr>
        <p:spPr>
          <a:xfrm rot="21600000">
            <a:off x="558546" y="3242309"/>
            <a:ext cx="2484597" cy="3310890"/>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49562" tIns="274320" rIns="149563" bIns="389338" numCol="1" spcCol="1270" anchor="ctr" anchorCtr="0">
            <a:noAutofit/>
          </a:bodyPr>
          <a:lstStyle/>
          <a:p>
            <a:pPr lvl="0" algn="ctr" defTabSz="1422400">
              <a:lnSpc>
                <a:spcPct val="90000"/>
              </a:lnSpc>
              <a:spcBef>
                <a:spcPct val="0"/>
              </a:spcBef>
              <a:spcAft>
                <a:spcPct val="35000"/>
              </a:spcAft>
            </a:pPr>
            <a:endParaRPr lang="en-US" sz="2400" b="1" kern="1200" dirty="0">
              <a:latin typeface="Corbel" pitchFamily="34" charset="0"/>
            </a:endParaRPr>
          </a:p>
        </p:txBody>
      </p:sp>
      <p:sp>
        <p:nvSpPr>
          <p:cNvPr id="9" name="Freeform 8"/>
          <p:cNvSpPr/>
          <p:nvPr/>
        </p:nvSpPr>
        <p:spPr>
          <a:xfrm rot="21600000">
            <a:off x="3291601" y="3242308"/>
            <a:ext cx="2484597" cy="3310891"/>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2340759"/>
              <a:satOff val="-2919"/>
              <a:lumOff val="686"/>
              <a:alphaOff val="0"/>
            </a:schemeClr>
          </a:fillRef>
          <a:effectRef idx="2">
            <a:schemeClr val="accent2">
              <a:hueOff val="2340759"/>
              <a:satOff val="-2919"/>
              <a:lumOff val="686"/>
              <a:alphaOff val="0"/>
            </a:schemeClr>
          </a:effectRef>
          <a:fontRef idx="minor">
            <a:schemeClr val="lt1"/>
          </a:fontRef>
        </p:style>
        <p:txBody>
          <a:bodyPr spcFirstLastPara="0" vert="horz" wrap="square" lIns="149562" tIns="274321" rIns="149563" bIns="303994" numCol="1" spcCol="1270" anchor="ctr" anchorCtr="0">
            <a:noAutofit/>
          </a:bodyPr>
          <a:lstStyle/>
          <a:p>
            <a:pPr lvl="0" algn="ctr" defTabSz="977900">
              <a:lnSpc>
                <a:spcPct val="90000"/>
              </a:lnSpc>
              <a:spcBef>
                <a:spcPct val="0"/>
              </a:spcBef>
              <a:spcAft>
                <a:spcPct val="35000"/>
              </a:spcAft>
            </a:pPr>
            <a:endParaRPr lang="en-US" sz="3600" b="1" dirty="0">
              <a:latin typeface="Corbel" pitchFamily="34" charset="0"/>
            </a:endParaRPr>
          </a:p>
        </p:txBody>
      </p:sp>
      <p:sp>
        <p:nvSpPr>
          <p:cNvPr id="12" name="Freeform 11"/>
          <p:cNvSpPr/>
          <p:nvPr/>
        </p:nvSpPr>
        <p:spPr>
          <a:xfrm rot="21600000">
            <a:off x="6024657" y="3242308"/>
            <a:ext cx="2484597" cy="3310891"/>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4681519"/>
              <a:satOff val="-5839"/>
              <a:lumOff val="1373"/>
              <a:alphaOff val="0"/>
            </a:schemeClr>
          </a:fillRef>
          <a:effectRef idx="2">
            <a:schemeClr val="accent2">
              <a:hueOff val="4681519"/>
              <a:satOff val="-5839"/>
              <a:lumOff val="1373"/>
              <a:alphaOff val="0"/>
            </a:schemeClr>
          </a:effectRef>
          <a:fontRef idx="minor">
            <a:schemeClr val="lt1"/>
          </a:fontRef>
        </p:style>
        <p:txBody>
          <a:bodyPr spcFirstLastPara="0" vert="horz" wrap="square" lIns="149562" tIns="274321" rIns="149563" bIns="232874" numCol="1" spcCol="1270" anchor="ctr" anchorCtr="0">
            <a:noAutofit/>
          </a:bodyPr>
          <a:lstStyle/>
          <a:p>
            <a:pPr lvl="0" algn="ctr" defTabSz="977900">
              <a:lnSpc>
                <a:spcPct val="90000"/>
              </a:lnSpc>
              <a:spcBef>
                <a:spcPct val="0"/>
              </a:spcBef>
              <a:spcAft>
                <a:spcPct val="35000"/>
              </a:spcAft>
            </a:pPr>
            <a:endParaRPr lang="en-US" sz="3600" b="1" kern="1200" dirty="0">
              <a:latin typeface="Corbel" pitchFamily="34" charset="0"/>
            </a:endParaRPr>
          </a:p>
        </p:txBody>
      </p:sp>
      <p:sp>
        <p:nvSpPr>
          <p:cNvPr id="3" name="Rectangle 2"/>
          <p:cNvSpPr/>
          <p:nvPr/>
        </p:nvSpPr>
        <p:spPr>
          <a:xfrm>
            <a:off x="228600" y="228600"/>
            <a:ext cx="8915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1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DEPRESSION</a:t>
            </a:r>
            <a:endParaRPr lang="en-US" sz="6000" b="1" cap="none" spc="-1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7" name="Rectangle 16"/>
          <p:cNvSpPr/>
          <p:nvPr/>
        </p:nvSpPr>
        <p:spPr>
          <a:xfrm>
            <a:off x="609600" y="1775385"/>
            <a:ext cx="7772400" cy="1111073"/>
          </a:xfrm>
          <a:prstGeom prst="rect">
            <a:avLst/>
          </a:prstGeom>
        </p:spPr>
        <p:txBody>
          <a:bodyPr wrap="square" anchor="ctr">
            <a:spAutoFit/>
          </a:bodyPr>
          <a:lstStyle/>
          <a:p>
            <a:pPr algn="ctr">
              <a:lnSpc>
                <a:spcPct val="80000"/>
              </a:lnSpc>
              <a:spcBef>
                <a:spcPts val="1800"/>
              </a:spcBef>
            </a:pPr>
            <a:r>
              <a:rPr lang="en-US" sz="3200" b="1" dirty="0" smtClean="0">
                <a:solidFill>
                  <a:srgbClr val="FFFFFF"/>
                </a:solidFill>
              </a:rPr>
              <a:t>Centers for Disease Control and Prevention</a:t>
            </a:r>
          </a:p>
          <a:p>
            <a:pPr algn="ctr">
              <a:lnSpc>
                <a:spcPct val="80000"/>
              </a:lnSpc>
              <a:spcBef>
                <a:spcPts val="1800"/>
              </a:spcBef>
            </a:pPr>
            <a:r>
              <a:rPr lang="en-US" sz="3200" b="1" dirty="0" smtClean="0">
                <a:solidFill>
                  <a:srgbClr val="FFFFFF"/>
                </a:solidFill>
              </a:rPr>
              <a:t> 2010 Study of 235,000 people.</a:t>
            </a:r>
            <a:endParaRPr lang="en-US" sz="3200" dirty="0"/>
          </a:p>
        </p:txBody>
      </p:sp>
      <p:sp>
        <p:nvSpPr>
          <p:cNvPr id="14" name="Rectangle 13"/>
          <p:cNvSpPr/>
          <p:nvPr/>
        </p:nvSpPr>
        <p:spPr>
          <a:xfrm>
            <a:off x="685800" y="3749287"/>
            <a:ext cx="2209800" cy="2123658"/>
          </a:xfrm>
          <a:prstGeom prst="rect">
            <a:avLst/>
          </a:prstGeom>
        </p:spPr>
        <p:txBody>
          <a:bodyPr wrap="square" anchor="ctr">
            <a:spAutoFit/>
          </a:bodyPr>
          <a:lstStyle/>
          <a:p>
            <a:pPr algn="ctr"/>
            <a:r>
              <a:rPr lang="en-US" sz="4800" b="1" dirty="0" smtClean="0">
                <a:solidFill>
                  <a:srgbClr val="FFFFFF"/>
                </a:solidFill>
              </a:rPr>
              <a:t>4%</a:t>
            </a:r>
          </a:p>
          <a:p>
            <a:pPr algn="ctr"/>
            <a:r>
              <a:rPr lang="en-US" sz="2800" b="1" dirty="0" smtClean="0">
                <a:solidFill>
                  <a:srgbClr val="FFFFFF"/>
                </a:solidFill>
              </a:rPr>
              <a:t>Suffer from “Major Depression”</a:t>
            </a:r>
            <a:endParaRPr lang="en-US" sz="2800" dirty="0"/>
          </a:p>
        </p:txBody>
      </p:sp>
      <p:sp>
        <p:nvSpPr>
          <p:cNvPr id="19" name="Rectangle 18"/>
          <p:cNvSpPr/>
          <p:nvPr/>
        </p:nvSpPr>
        <p:spPr>
          <a:xfrm>
            <a:off x="3429000" y="3733800"/>
            <a:ext cx="2209800" cy="2123658"/>
          </a:xfrm>
          <a:prstGeom prst="rect">
            <a:avLst/>
          </a:prstGeom>
        </p:spPr>
        <p:txBody>
          <a:bodyPr wrap="square" anchor="ctr">
            <a:spAutoFit/>
          </a:bodyPr>
          <a:lstStyle/>
          <a:p>
            <a:pPr algn="ctr"/>
            <a:r>
              <a:rPr lang="en-US" sz="4800" b="1" dirty="0" smtClean="0">
                <a:solidFill>
                  <a:srgbClr val="FFFFFF"/>
                </a:solidFill>
              </a:rPr>
              <a:t>5%</a:t>
            </a:r>
          </a:p>
          <a:p>
            <a:pPr algn="ctr"/>
            <a:r>
              <a:rPr lang="en-US" sz="2800" b="1" dirty="0" smtClean="0">
                <a:solidFill>
                  <a:srgbClr val="FFFFFF"/>
                </a:solidFill>
              </a:rPr>
              <a:t>Suffer from “Other Depression”</a:t>
            </a:r>
            <a:endParaRPr lang="en-US" sz="2800" dirty="0"/>
          </a:p>
        </p:txBody>
      </p:sp>
      <p:sp>
        <p:nvSpPr>
          <p:cNvPr id="20" name="Rectangle 19"/>
          <p:cNvSpPr/>
          <p:nvPr/>
        </p:nvSpPr>
        <p:spPr>
          <a:xfrm>
            <a:off x="6172200" y="3733800"/>
            <a:ext cx="2209800" cy="2123658"/>
          </a:xfrm>
          <a:prstGeom prst="rect">
            <a:avLst/>
          </a:prstGeom>
        </p:spPr>
        <p:txBody>
          <a:bodyPr wrap="square" anchor="ctr">
            <a:spAutoFit/>
          </a:bodyPr>
          <a:lstStyle/>
          <a:p>
            <a:pPr algn="ctr"/>
            <a:r>
              <a:rPr lang="en-US" sz="4800" b="1" dirty="0" smtClean="0">
                <a:solidFill>
                  <a:srgbClr val="FFFFFF"/>
                </a:solidFill>
              </a:rPr>
              <a:t>9%</a:t>
            </a:r>
          </a:p>
          <a:p>
            <a:pPr algn="ctr"/>
            <a:r>
              <a:rPr lang="en-US" sz="2800" b="1" dirty="0" smtClean="0">
                <a:solidFill>
                  <a:srgbClr val="FFFFFF"/>
                </a:solidFill>
              </a:rPr>
              <a:t>Suffer from “Any Depression”</a:t>
            </a:r>
            <a:endParaRPr lang="en-US" sz="2800" dirty="0"/>
          </a:p>
        </p:txBody>
      </p:sp>
      <p:sp>
        <p:nvSpPr>
          <p:cNvPr id="23" name="TextBox 22"/>
          <p:cNvSpPr txBox="1"/>
          <p:nvPr/>
        </p:nvSpPr>
        <p:spPr>
          <a:xfrm>
            <a:off x="533400" y="1676400"/>
            <a:ext cx="8001000" cy="4124206"/>
          </a:xfrm>
          <a:prstGeom prst="rect">
            <a:avLst/>
          </a:prstGeom>
          <a:solidFill>
            <a:schemeClr val="accent1"/>
          </a:solidFill>
        </p:spPr>
        <p:txBody>
          <a:bodyPr wrap="square" lIns="274320" tIns="548640" rIns="457200" bIns="548640" rtlCol="0">
            <a:spAutoFit/>
          </a:bodyPr>
          <a:lstStyle/>
          <a:p>
            <a:pPr algn="ctr"/>
            <a:r>
              <a:rPr lang="en-US" sz="3600" b="1" dirty="0" smtClean="0">
                <a:solidFill>
                  <a:srgbClr val="FFFFFF"/>
                </a:solidFill>
              </a:rPr>
              <a:t>“Other Depression” – If </a:t>
            </a:r>
            <a:r>
              <a:rPr lang="en-US" sz="3200" b="1" dirty="0" smtClean="0">
                <a:solidFill>
                  <a:srgbClr val="FFFFFF"/>
                </a:solidFill>
              </a:rPr>
              <a:t>they met two, three, or four of the eight criteria for major depression, including at least 1 of the following 1) "little interest or pleasure in doing things" or 2) "feeling down, depressed, or hopeless."</a:t>
            </a:r>
            <a:endParaRPr lang="en-US" sz="2200" dirty="0"/>
          </a:p>
        </p:txBody>
      </p:sp>
      <p:sp>
        <p:nvSpPr>
          <p:cNvPr id="22" name="TextBox 21"/>
          <p:cNvSpPr txBox="1"/>
          <p:nvPr/>
        </p:nvSpPr>
        <p:spPr>
          <a:xfrm>
            <a:off x="533400" y="1524000"/>
            <a:ext cx="8001000" cy="4585871"/>
          </a:xfrm>
          <a:prstGeom prst="rect">
            <a:avLst/>
          </a:prstGeom>
          <a:solidFill>
            <a:schemeClr val="accent1"/>
          </a:solidFill>
        </p:spPr>
        <p:txBody>
          <a:bodyPr wrap="square" lIns="182880" tIns="182880" rIns="182880" bIns="182880" rtlCol="0">
            <a:spAutoFit/>
          </a:bodyPr>
          <a:lstStyle/>
          <a:p>
            <a:pPr algn="ctr"/>
            <a:r>
              <a:rPr lang="en-US" sz="3200" b="1" dirty="0" smtClean="0">
                <a:solidFill>
                  <a:srgbClr val="FFFFFF"/>
                </a:solidFill>
              </a:rPr>
              <a:t>“Major Depression” </a:t>
            </a:r>
            <a:r>
              <a:rPr lang="en-US" sz="2200" b="1" dirty="0" smtClean="0">
                <a:solidFill>
                  <a:srgbClr val="FFFFFF"/>
                </a:solidFill>
              </a:rPr>
              <a:t>More than half of the days considered  in the study they felt at least five of the following: 1) "little interest or pleasure in doing things" or 2) "feeling down, depressed, or hopeless". The other criteria are: 3) "trouble falling asleep or staying asleep or sleeping too much," 4) "feeling tired or having little energy," 5) "poor appetite or overeating," 6) feeling bad about yourself or that you were a failure or let yourself or your family down," 7) "trouble concentrating on things, such as reading the newspaper or watching television," and 8) "moving or speaking so slowly that other people could have noticed…or the opposite: being so fidgety or restless that you were moving around a lot more than usual."</a:t>
            </a:r>
            <a:endParaRPr lang="en-US" sz="2200" dirty="0"/>
          </a:p>
        </p:txBody>
      </p:sp>
    </p:spTree>
    <p:extLst>
      <p:ext uri="{BB962C8B-B14F-4D97-AF65-F5344CB8AC3E}">
        <p14:creationId xmlns=""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p:cTn id="7" dur="1000" fill="hold"/>
                                        <p:tgtEl>
                                          <p:spTgt spid="1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 calcmode="lin" valueType="num">
                                      <p:cBhvr>
                                        <p:cTn id="12" dur="1000" fill="hold"/>
                                        <p:tgtEl>
                                          <p:spTgt spid="17">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1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anim calcmode="lin" valueType="num">
                                      <p:cBhvr>
                                        <p:cTn id="19" dur="1000" fill="hold"/>
                                        <p:tgtEl>
                                          <p:spTgt spid="14">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1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4">
                                            <p:txEl>
                                              <p:pRg st="0" end="0"/>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14">
                                            <p:txEl>
                                              <p:pRg st="1" end="1"/>
                                            </p:txEl>
                                          </p:spTgt>
                                        </p:tgtEl>
                                        <p:attrNameLst>
                                          <p:attrName>style.visibility</p:attrName>
                                        </p:attrNameLst>
                                      </p:cBhvr>
                                      <p:to>
                                        <p:strVal val="visible"/>
                                      </p:to>
                                    </p:set>
                                    <p:anim calcmode="lin" valueType="num">
                                      <p:cBhvr>
                                        <p:cTn id="24" dur="1000" fill="hold"/>
                                        <p:tgtEl>
                                          <p:spTgt spid="14">
                                            <p:txEl>
                                              <p:pRg st="1" end="1"/>
                                            </p:txEl>
                                          </p:spTgt>
                                        </p:tgtEl>
                                        <p:attrNameLst>
                                          <p:attrName>ppt_x</p:attrName>
                                        </p:attrNameLst>
                                      </p:cBhvr>
                                      <p:tavLst>
                                        <p:tav tm="0">
                                          <p:val>
                                            <p:strVal val="#ppt_x-.2"/>
                                          </p:val>
                                        </p:tav>
                                        <p:tav tm="100000">
                                          <p:val>
                                            <p:strVal val="#ppt_x"/>
                                          </p:val>
                                        </p:tav>
                                      </p:tavLst>
                                    </p:anim>
                                    <p:anim calcmode="lin" valueType="num">
                                      <p:cBhvr>
                                        <p:cTn id="25" dur="1000" fill="hold"/>
                                        <p:tgtEl>
                                          <p:spTgt spid="1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bg/>
                                          </p:spTgt>
                                        </p:tgtEl>
                                        <p:attrNameLst>
                                          <p:attrName>style.visibility</p:attrName>
                                        </p:attrNameLst>
                                      </p:cBhvr>
                                      <p:to>
                                        <p:strVal val="visible"/>
                                      </p:to>
                                    </p:set>
                                    <p:animEffect transition="in" filter="fade">
                                      <p:cBhvr>
                                        <p:cTn id="31" dur="1000"/>
                                        <p:tgtEl>
                                          <p:spTgt spid="22">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xEl>
                                              <p:pRg st="0" end="0"/>
                                            </p:txEl>
                                          </p:spTgt>
                                        </p:tgtEl>
                                        <p:attrNameLst>
                                          <p:attrName>style.visibility</p:attrName>
                                        </p:attrNameLst>
                                      </p:cBhvr>
                                      <p:to>
                                        <p:strVal val="visible"/>
                                      </p:to>
                                    </p:set>
                                    <p:animEffect transition="in" filter="fade">
                                      <p:cBhvr>
                                        <p:cTn id="34" dur="1000"/>
                                        <p:tgtEl>
                                          <p:spTgt spid="2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2000"/>
                                        <p:tgtEl>
                                          <p:spTgt spid="22">
                                            <p:txEl>
                                              <p:pRg st="0" end="0"/>
                                            </p:txEl>
                                          </p:spTgt>
                                        </p:tgtEl>
                                      </p:cBhvr>
                                    </p:animEffect>
                                    <p:set>
                                      <p:cBhvr>
                                        <p:cTn id="39" dur="1" fill="hold">
                                          <p:stCondLst>
                                            <p:cond delay="1999"/>
                                          </p:stCondLst>
                                        </p:cTn>
                                        <p:tgtEl>
                                          <p:spTgt spid="22">
                                            <p:txEl>
                                              <p:pRg st="0" end="0"/>
                                            </p:txEl>
                                          </p:spTgt>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2000"/>
                                        <p:tgtEl>
                                          <p:spTgt spid="22">
                                            <p:bg/>
                                          </p:spTgt>
                                        </p:tgtEl>
                                      </p:cBhvr>
                                    </p:animEffect>
                                    <p:set>
                                      <p:cBhvr>
                                        <p:cTn id="42" dur="1" fill="hold">
                                          <p:stCondLst>
                                            <p:cond delay="1999"/>
                                          </p:stCondLst>
                                        </p:cTn>
                                        <p:tgtEl>
                                          <p:spTgt spid="22">
                                            <p:bg/>
                                          </p:spTgt>
                                        </p:tgtEl>
                                        <p:attrNameLst>
                                          <p:attrName>style.visibility</p:attrName>
                                        </p:attrNameLst>
                                      </p:cBhvr>
                                      <p:to>
                                        <p:strVal val="hidden"/>
                                      </p:to>
                                    </p:set>
                                  </p:childTnLst>
                                </p:cTn>
                              </p:par>
                              <p:par>
                                <p:cTn id="43" presetID="29" presetClass="entr" presetSubtype="0" fill="hold" nodeType="withEffect">
                                  <p:stCondLst>
                                    <p:cond delay="0"/>
                                  </p:stCondLst>
                                  <p:childTnLst>
                                    <p:set>
                                      <p:cBhvr>
                                        <p:cTn id="44" dur="1" fill="hold">
                                          <p:stCondLst>
                                            <p:cond delay="0"/>
                                          </p:stCondLst>
                                        </p:cTn>
                                        <p:tgtEl>
                                          <p:spTgt spid="19">
                                            <p:txEl>
                                              <p:pRg st="0" end="0"/>
                                            </p:txEl>
                                          </p:spTgt>
                                        </p:tgtEl>
                                        <p:attrNameLst>
                                          <p:attrName>style.visibility</p:attrName>
                                        </p:attrNameLst>
                                      </p:cBhvr>
                                      <p:to>
                                        <p:strVal val="visible"/>
                                      </p:to>
                                    </p:set>
                                    <p:anim calcmode="lin" valueType="num">
                                      <p:cBhvr>
                                        <p:cTn id="45" dur="1000" fill="hold"/>
                                        <p:tgtEl>
                                          <p:spTgt spid="19">
                                            <p:txEl>
                                              <p:pRg st="0" end="0"/>
                                            </p:txEl>
                                          </p:spTgt>
                                        </p:tgtEl>
                                        <p:attrNameLst>
                                          <p:attrName>ppt_x</p:attrName>
                                        </p:attrNameLst>
                                      </p:cBhvr>
                                      <p:tavLst>
                                        <p:tav tm="0">
                                          <p:val>
                                            <p:strVal val="#ppt_x-.2"/>
                                          </p:val>
                                        </p:tav>
                                        <p:tav tm="100000">
                                          <p:val>
                                            <p:strVal val="#ppt_x"/>
                                          </p:val>
                                        </p:tav>
                                      </p:tavLst>
                                    </p:anim>
                                    <p:anim calcmode="lin" valueType="num">
                                      <p:cBhvr>
                                        <p:cTn id="46" dur="1000" fill="hold"/>
                                        <p:tgtEl>
                                          <p:spTgt spid="1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19">
                                            <p:txEl>
                                              <p:pRg st="0" end="0"/>
                                            </p:txEl>
                                          </p:spTgt>
                                        </p:tgtEl>
                                      </p:cBhvr>
                                    </p:animEffect>
                                  </p:childTnLst>
                                </p:cTn>
                              </p:par>
                              <p:par>
                                <p:cTn id="48" presetID="29" presetClass="entr" presetSubtype="0" fill="hold" nodeType="withEffect">
                                  <p:stCondLst>
                                    <p:cond delay="0"/>
                                  </p:stCondLst>
                                  <p:childTnLst>
                                    <p:set>
                                      <p:cBhvr>
                                        <p:cTn id="49" dur="1" fill="hold">
                                          <p:stCondLst>
                                            <p:cond delay="0"/>
                                          </p:stCondLst>
                                        </p:cTn>
                                        <p:tgtEl>
                                          <p:spTgt spid="19">
                                            <p:txEl>
                                              <p:pRg st="1" end="1"/>
                                            </p:txEl>
                                          </p:spTgt>
                                        </p:tgtEl>
                                        <p:attrNameLst>
                                          <p:attrName>style.visibility</p:attrName>
                                        </p:attrNameLst>
                                      </p:cBhvr>
                                      <p:to>
                                        <p:strVal val="visible"/>
                                      </p:to>
                                    </p:set>
                                    <p:anim calcmode="lin" valueType="num">
                                      <p:cBhvr>
                                        <p:cTn id="50" dur="1000" fill="hold"/>
                                        <p:tgtEl>
                                          <p:spTgt spid="19">
                                            <p:txEl>
                                              <p:pRg st="1" end="1"/>
                                            </p:txEl>
                                          </p:spTgt>
                                        </p:tgtEl>
                                        <p:attrNameLst>
                                          <p:attrName>ppt_x</p:attrName>
                                        </p:attrNameLst>
                                      </p:cBhvr>
                                      <p:tavLst>
                                        <p:tav tm="0">
                                          <p:val>
                                            <p:strVal val="#ppt_x-.2"/>
                                          </p:val>
                                        </p:tav>
                                        <p:tav tm="100000">
                                          <p:val>
                                            <p:strVal val="#ppt_x"/>
                                          </p:val>
                                        </p:tav>
                                      </p:tavLst>
                                    </p:anim>
                                    <p:anim calcmode="lin" valueType="num">
                                      <p:cBhvr>
                                        <p:cTn id="51" dur="1000" fill="hold"/>
                                        <p:tgtEl>
                                          <p:spTgt spid="1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52" dur="1000"/>
                                        <p:tgtEl>
                                          <p:spTgt spid="19">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bg/>
                                          </p:spTgt>
                                        </p:tgtEl>
                                        <p:attrNameLst>
                                          <p:attrName>style.visibility</p:attrName>
                                        </p:attrNameLst>
                                      </p:cBhvr>
                                      <p:to>
                                        <p:strVal val="visible"/>
                                      </p:to>
                                    </p:set>
                                    <p:animEffect transition="in" filter="fade">
                                      <p:cBhvr>
                                        <p:cTn id="57" dur="1000"/>
                                        <p:tgtEl>
                                          <p:spTgt spid="23">
                                            <p:bg/>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xEl>
                                              <p:pRg st="0" end="0"/>
                                            </p:txEl>
                                          </p:spTgt>
                                        </p:tgtEl>
                                        <p:attrNameLst>
                                          <p:attrName>style.visibility</p:attrName>
                                        </p:attrNameLst>
                                      </p:cBhvr>
                                      <p:to>
                                        <p:strVal val="visible"/>
                                      </p:to>
                                    </p:set>
                                    <p:animEffect transition="in" filter="fade">
                                      <p:cBhvr>
                                        <p:cTn id="60" dur="1000"/>
                                        <p:tgtEl>
                                          <p:spTgt spid="23">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2000"/>
                                        <p:tgtEl>
                                          <p:spTgt spid="23">
                                            <p:txEl>
                                              <p:pRg st="0" end="0"/>
                                            </p:txEl>
                                          </p:spTgt>
                                        </p:tgtEl>
                                      </p:cBhvr>
                                    </p:animEffect>
                                    <p:set>
                                      <p:cBhvr>
                                        <p:cTn id="65" dur="1" fill="hold">
                                          <p:stCondLst>
                                            <p:cond delay="1999"/>
                                          </p:stCondLst>
                                        </p:cTn>
                                        <p:tgtEl>
                                          <p:spTgt spid="23">
                                            <p:txEl>
                                              <p:pRg st="0" end="0"/>
                                            </p:txEl>
                                          </p:spTgt>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2000"/>
                                        <p:tgtEl>
                                          <p:spTgt spid="23">
                                            <p:bg/>
                                          </p:spTgt>
                                        </p:tgtEl>
                                      </p:cBhvr>
                                    </p:animEffect>
                                    <p:set>
                                      <p:cBhvr>
                                        <p:cTn id="68" dur="1" fill="hold">
                                          <p:stCondLst>
                                            <p:cond delay="1999"/>
                                          </p:stCondLst>
                                        </p:cTn>
                                        <p:tgtEl>
                                          <p:spTgt spid="23">
                                            <p:bg/>
                                          </p:spTgt>
                                        </p:tgtEl>
                                        <p:attrNameLst>
                                          <p:attrName>style.visibility</p:attrName>
                                        </p:attrNameLst>
                                      </p:cBhvr>
                                      <p:to>
                                        <p:strVal val="hidden"/>
                                      </p:to>
                                    </p:set>
                                  </p:childTnLst>
                                </p:cTn>
                              </p:par>
                              <p:par>
                                <p:cTn id="69" presetID="29" presetClass="entr" presetSubtype="0" fill="hold" nodeType="withEffect">
                                  <p:stCondLst>
                                    <p:cond delay="0"/>
                                  </p:stCondLst>
                                  <p:childTnLst>
                                    <p:set>
                                      <p:cBhvr>
                                        <p:cTn id="70" dur="1" fill="hold">
                                          <p:stCondLst>
                                            <p:cond delay="0"/>
                                          </p:stCondLst>
                                        </p:cTn>
                                        <p:tgtEl>
                                          <p:spTgt spid="20">
                                            <p:txEl>
                                              <p:pRg st="0" end="0"/>
                                            </p:txEl>
                                          </p:spTgt>
                                        </p:tgtEl>
                                        <p:attrNameLst>
                                          <p:attrName>style.visibility</p:attrName>
                                        </p:attrNameLst>
                                      </p:cBhvr>
                                      <p:to>
                                        <p:strVal val="visible"/>
                                      </p:to>
                                    </p:set>
                                    <p:anim calcmode="lin" valueType="num">
                                      <p:cBhvr>
                                        <p:cTn id="71" dur="1000" fill="hold"/>
                                        <p:tgtEl>
                                          <p:spTgt spid="20">
                                            <p:txEl>
                                              <p:pRg st="0" end="0"/>
                                            </p:txEl>
                                          </p:spTgt>
                                        </p:tgtEl>
                                        <p:attrNameLst>
                                          <p:attrName>ppt_x</p:attrName>
                                        </p:attrNameLst>
                                      </p:cBhvr>
                                      <p:tavLst>
                                        <p:tav tm="0">
                                          <p:val>
                                            <p:strVal val="#ppt_x-.2"/>
                                          </p:val>
                                        </p:tav>
                                        <p:tav tm="100000">
                                          <p:val>
                                            <p:strVal val="#ppt_x"/>
                                          </p:val>
                                        </p:tav>
                                      </p:tavLst>
                                    </p:anim>
                                    <p:anim calcmode="lin" valueType="num">
                                      <p:cBhvr>
                                        <p:cTn id="72" dur="1000" fill="hold"/>
                                        <p:tgtEl>
                                          <p:spTgt spid="2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73" dur="1000"/>
                                        <p:tgtEl>
                                          <p:spTgt spid="20">
                                            <p:txEl>
                                              <p:pRg st="0" end="0"/>
                                            </p:txEl>
                                          </p:spTgt>
                                        </p:tgtEl>
                                      </p:cBhvr>
                                    </p:animEffect>
                                  </p:childTnLst>
                                </p:cTn>
                              </p:par>
                              <p:par>
                                <p:cTn id="74" presetID="29" presetClass="entr" presetSubtype="0" fill="hold" nodeType="withEffect">
                                  <p:stCondLst>
                                    <p:cond delay="0"/>
                                  </p:stCondLst>
                                  <p:childTnLst>
                                    <p:set>
                                      <p:cBhvr>
                                        <p:cTn id="75" dur="1" fill="hold">
                                          <p:stCondLst>
                                            <p:cond delay="0"/>
                                          </p:stCondLst>
                                        </p:cTn>
                                        <p:tgtEl>
                                          <p:spTgt spid="20">
                                            <p:txEl>
                                              <p:pRg st="1" end="1"/>
                                            </p:txEl>
                                          </p:spTgt>
                                        </p:tgtEl>
                                        <p:attrNameLst>
                                          <p:attrName>style.visibility</p:attrName>
                                        </p:attrNameLst>
                                      </p:cBhvr>
                                      <p:to>
                                        <p:strVal val="visible"/>
                                      </p:to>
                                    </p:set>
                                    <p:anim calcmode="lin" valueType="num">
                                      <p:cBhvr>
                                        <p:cTn id="76" dur="1000" fill="hold"/>
                                        <p:tgtEl>
                                          <p:spTgt spid="20">
                                            <p:txEl>
                                              <p:pRg st="1" end="1"/>
                                            </p:txEl>
                                          </p:spTgt>
                                        </p:tgtEl>
                                        <p:attrNameLst>
                                          <p:attrName>ppt_x</p:attrName>
                                        </p:attrNameLst>
                                      </p:cBhvr>
                                      <p:tavLst>
                                        <p:tav tm="0">
                                          <p:val>
                                            <p:strVal val="#ppt_x-.2"/>
                                          </p:val>
                                        </p:tav>
                                        <p:tav tm="100000">
                                          <p:val>
                                            <p:strVal val="#ppt_x"/>
                                          </p:val>
                                        </p:tav>
                                      </p:tavLst>
                                    </p:anim>
                                    <p:anim calcmode="lin" valueType="num">
                                      <p:cBhvr>
                                        <p:cTn id="77" dur="1000" fill="hold"/>
                                        <p:tgtEl>
                                          <p:spTgt spid="20">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78" dur="10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uiExpand="1" build="allAtOnce" animBg="1"/>
      <p:bldP spid="23" grpId="1" build="allAtOnce" animBg="1"/>
      <p:bldP spid="22" grpId="0" uiExpand="1" build="allAtOnce" animBg="1"/>
      <p:bldP spid="22" grpI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Rounded Rectangle 4"/>
          <p:cNvSpPr/>
          <p:nvPr/>
        </p:nvSpPr>
        <p:spPr>
          <a:xfrm>
            <a:off x="304800" y="1285881"/>
            <a:ext cx="8458200" cy="2708910"/>
          </a:xfrm>
          <a:prstGeom prst="roundRect">
            <a:avLst>
              <a:gd name="adj" fmla="val 10000"/>
            </a:avLst>
          </a:prstGeom>
          <a:solidFill>
            <a:schemeClr val="bg1">
              <a:lumMod val="65000"/>
              <a:alpha val="90000"/>
            </a:schemeClr>
          </a:solidFill>
        </p:spPr>
        <p:style>
          <a:lnRef idx="1">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7" name="Freeform 6"/>
          <p:cNvSpPr/>
          <p:nvPr/>
        </p:nvSpPr>
        <p:spPr>
          <a:xfrm rot="21600000">
            <a:off x="558546" y="3242309"/>
            <a:ext cx="2484597" cy="3310890"/>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49562" tIns="274320" rIns="149563" bIns="389338" numCol="1" spcCol="1270" anchor="ctr" anchorCtr="0">
            <a:noAutofit/>
          </a:bodyPr>
          <a:lstStyle/>
          <a:p>
            <a:pPr lvl="0" algn="ctr" defTabSz="1422400">
              <a:lnSpc>
                <a:spcPct val="90000"/>
              </a:lnSpc>
              <a:spcBef>
                <a:spcPct val="0"/>
              </a:spcBef>
              <a:spcAft>
                <a:spcPct val="35000"/>
              </a:spcAft>
            </a:pPr>
            <a:endParaRPr lang="en-US" sz="2400" b="1" kern="1200" dirty="0">
              <a:latin typeface="Corbel" pitchFamily="34" charset="0"/>
            </a:endParaRPr>
          </a:p>
        </p:txBody>
      </p:sp>
      <p:sp>
        <p:nvSpPr>
          <p:cNvPr id="9" name="Freeform 8"/>
          <p:cNvSpPr/>
          <p:nvPr/>
        </p:nvSpPr>
        <p:spPr>
          <a:xfrm rot="21600000">
            <a:off x="3291601" y="3242308"/>
            <a:ext cx="2484597" cy="3310891"/>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2340759"/>
              <a:satOff val="-2919"/>
              <a:lumOff val="686"/>
              <a:alphaOff val="0"/>
            </a:schemeClr>
          </a:fillRef>
          <a:effectRef idx="2">
            <a:schemeClr val="accent2">
              <a:hueOff val="2340759"/>
              <a:satOff val="-2919"/>
              <a:lumOff val="686"/>
              <a:alphaOff val="0"/>
            </a:schemeClr>
          </a:effectRef>
          <a:fontRef idx="minor">
            <a:schemeClr val="lt1"/>
          </a:fontRef>
        </p:style>
        <p:txBody>
          <a:bodyPr spcFirstLastPara="0" vert="horz" wrap="square" lIns="149562" tIns="274321" rIns="149563" bIns="303994" numCol="1" spcCol="1270" anchor="ctr" anchorCtr="0">
            <a:noAutofit/>
          </a:bodyPr>
          <a:lstStyle/>
          <a:p>
            <a:pPr lvl="0" algn="ctr" defTabSz="977900">
              <a:lnSpc>
                <a:spcPct val="90000"/>
              </a:lnSpc>
              <a:spcBef>
                <a:spcPct val="0"/>
              </a:spcBef>
              <a:spcAft>
                <a:spcPct val="35000"/>
              </a:spcAft>
            </a:pPr>
            <a:endParaRPr lang="en-US" sz="3600" b="1" dirty="0">
              <a:latin typeface="Corbel" pitchFamily="34" charset="0"/>
            </a:endParaRPr>
          </a:p>
        </p:txBody>
      </p:sp>
      <p:sp>
        <p:nvSpPr>
          <p:cNvPr id="12" name="Freeform 11"/>
          <p:cNvSpPr/>
          <p:nvPr/>
        </p:nvSpPr>
        <p:spPr>
          <a:xfrm rot="21600000">
            <a:off x="6024657" y="3242308"/>
            <a:ext cx="2484597" cy="3310891"/>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4681519"/>
              <a:satOff val="-5839"/>
              <a:lumOff val="1373"/>
              <a:alphaOff val="0"/>
            </a:schemeClr>
          </a:fillRef>
          <a:effectRef idx="2">
            <a:schemeClr val="accent2">
              <a:hueOff val="4681519"/>
              <a:satOff val="-5839"/>
              <a:lumOff val="1373"/>
              <a:alphaOff val="0"/>
            </a:schemeClr>
          </a:effectRef>
          <a:fontRef idx="minor">
            <a:schemeClr val="lt1"/>
          </a:fontRef>
        </p:style>
        <p:txBody>
          <a:bodyPr spcFirstLastPara="0" vert="horz" wrap="square" lIns="149562" tIns="274321" rIns="149563" bIns="232874" numCol="1" spcCol="1270" anchor="ctr" anchorCtr="0">
            <a:noAutofit/>
          </a:bodyPr>
          <a:lstStyle/>
          <a:p>
            <a:pPr lvl="0" algn="ctr" defTabSz="977900">
              <a:lnSpc>
                <a:spcPct val="90000"/>
              </a:lnSpc>
              <a:spcBef>
                <a:spcPct val="0"/>
              </a:spcBef>
              <a:spcAft>
                <a:spcPct val="35000"/>
              </a:spcAft>
            </a:pPr>
            <a:endParaRPr lang="en-US" sz="3600" b="1" kern="1200" dirty="0">
              <a:latin typeface="Corbel" pitchFamily="34" charset="0"/>
            </a:endParaRPr>
          </a:p>
        </p:txBody>
      </p:sp>
      <p:sp>
        <p:nvSpPr>
          <p:cNvPr id="3" name="Rectangle 2"/>
          <p:cNvSpPr/>
          <p:nvPr/>
        </p:nvSpPr>
        <p:spPr>
          <a:xfrm>
            <a:off x="228600" y="228600"/>
            <a:ext cx="8915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1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DEPRESSION</a:t>
            </a:r>
            <a:endParaRPr lang="en-US" sz="6000" b="1" cap="none" spc="-1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7" name="Rectangle 16"/>
          <p:cNvSpPr/>
          <p:nvPr/>
        </p:nvSpPr>
        <p:spPr>
          <a:xfrm>
            <a:off x="609600" y="1775385"/>
            <a:ext cx="7772400" cy="1111073"/>
          </a:xfrm>
          <a:prstGeom prst="rect">
            <a:avLst/>
          </a:prstGeom>
        </p:spPr>
        <p:txBody>
          <a:bodyPr wrap="square" anchor="ctr">
            <a:spAutoFit/>
          </a:bodyPr>
          <a:lstStyle/>
          <a:p>
            <a:pPr algn="ctr">
              <a:lnSpc>
                <a:spcPct val="80000"/>
              </a:lnSpc>
              <a:spcBef>
                <a:spcPts val="1800"/>
              </a:spcBef>
            </a:pPr>
            <a:r>
              <a:rPr lang="en-US" sz="3200" b="1" dirty="0" smtClean="0">
                <a:solidFill>
                  <a:srgbClr val="FFFFFF"/>
                </a:solidFill>
              </a:rPr>
              <a:t>Centers for Disease Control and Prevention</a:t>
            </a:r>
          </a:p>
          <a:p>
            <a:pPr algn="ctr">
              <a:lnSpc>
                <a:spcPct val="80000"/>
              </a:lnSpc>
              <a:spcBef>
                <a:spcPts val="1800"/>
              </a:spcBef>
            </a:pPr>
            <a:r>
              <a:rPr lang="en-US" sz="3200" b="1" dirty="0" smtClean="0">
                <a:solidFill>
                  <a:srgbClr val="FFFFFF"/>
                </a:solidFill>
              </a:rPr>
              <a:t> 2010 Study of 235,000 people.</a:t>
            </a:r>
            <a:endParaRPr lang="en-US" sz="3200" dirty="0"/>
          </a:p>
        </p:txBody>
      </p:sp>
      <p:sp>
        <p:nvSpPr>
          <p:cNvPr id="14" name="Rectangle 13"/>
          <p:cNvSpPr/>
          <p:nvPr/>
        </p:nvSpPr>
        <p:spPr>
          <a:xfrm>
            <a:off x="685800" y="3564623"/>
            <a:ext cx="2209800" cy="2492990"/>
          </a:xfrm>
          <a:prstGeom prst="rect">
            <a:avLst/>
          </a:prstGeom>
        </p:spPr>
        <p:txBody>
          <a:bodyPr wrap="square" anchor="ctr">
            <a:spAutoFit/>
          </a:bodyPr>
          <a:lstStyle/>
          <a:p>
            <a:pPr algn="ctr"/>
            <a:r>
              <a:rPr lang="en-US" sz="4400" b="1" dirty="0" smtClean="0">
                <a:solidFill>
                  <a:srgbClr val="FFFFFF"/>
                </a:solidFill>
              </a:rPr>
              <a:t>Age</a:t>
            </a:r>
          </a:p>
          <a:p>
            <a:pPr algn="ctr"/>
            <a:r>
              <a:rPr lang="en-US" sz="2800" b="1" dirty="0" smtClean="0">
                <a:solidFill>
                  <a:srgbClr val="FFFFFF"/>
                </a:solidFill>
              </a:rPr>
              <a:t>Largest numbers:</a:t>
            </a:r>
          </a:p>
          <a:p>
            <a:pPr algn="ctr">
              <a:buFont typeface="Arial" pitchFamily="34" charset="0"/>
              <a:buChar char="•"/>
            </a:pPr>
            <a:r>
              <a:rPr lang="en-US" sz="2800" b="1" dirty="0" smtClean="0">
                <a:solidFill>
                  <a:srgbClr val="FFFFFF"/>
                </a:solidFill>
              </a:rPr>
              <a:t>18-24</a:t>
            </a:r>
          </a:p>
          <a:p>
            <a:pPr algn="ctr">
              <a:buFont typeface="Arial" pitchFamily="34" charset="0"/>
              <a:buChar char="•"/>
            </a:pPr>
            <a:r>
              <a:rPr lang="en-US" sz="2800" b="1" dirty="0" smtClean="0">
                <a:solidFill>
                  <a:srgbClr val="FFFFFF"/>
                </a:solidFill>
              </a:rPr>
              <a:t>45-64</a:t>
            </a:r>
            <a:endParaRPr lang="en-US" sz="2800" dirty="0"/>
          </a:p>
        </p:txBody>
      </p:sp>
      <p:sp>
        <p:nvSpPr>
          <p:cNvPr id="19" name="Rectangle 18"/>
          <p:cNvSpPr/>
          <p:nvPr/>
        </p:nvSpPr>
        <p:spPr>
          <a:xfrm>
            <a:off x="3429000" y="4041577"/>
            <a:ext cx="2209800" cy="1508105"/>
          </a:xfrm>
          <a:prstGeom prst="rect">
            <a:avLst/>
          </a:prstGeom>
        </p:spPr>
        <p:txBody>
          <a:bodyPr wrap="square" anchor="ctr">
            <a:spAutoFit/>
          </a:bodyPr>
          <a:lstStyle/>
          <a:p>
            <a:pPr algn="ctr"/>
            <a:r>
              <a:rPr lang="en-US" sz="4400" b="1" dirty="0" smtClean="0">
                <a:solidFill>
                  <a:srgbClr val="FFFFFF"/>
                </a:solidFill>
              </a:rPr>
              <a:t>Gender</a:t>
            </a:r>
          </a:p>
          <a:p>
            <a:pPr algn="ctr"/>
            <a:r>
              <a:rPr lang="en-US" sz="2400" b="1" dirty="0" smtClean="0">
                <a:solidFill>
                  <a:srgbClr val="FFFFFF"/>
                </a:solidFill>
              </a:rPr>
              <a:t>Women more than men</a:t>
            </a:r>
            <a:endParaRPr lang="en-US" sz="2400" dirty="0"/>
          </a:p>
        </p:txBody>
      </p:sp>
      <p:sp>
        <p:nvSpPr>
          <p:cNvPr id="20" name="Rectangle 19"/>
          <p:cNvSpPr/>
          <p:nvPr/>
        </p:nvSpPr>
        <p:spPr>
          <a:xfrm>
            <a:off x="6172200" y="3456802"/>
            <a:ext cx="2209800" cy="2677656"/>
          </a:xfrm>
          <a:prstGeom prst="rect">
            <a:avLst/>
          </a:prstGeom>
        </p:spPr>
        <p:txBody>
          <a:bodyPr wrap="square" anchor="ctr">
            <a:spAutoFit/>
          </a:bodyPr>
          <a:lstStyle/>
          <a:p>
            <a:pPr algn="ctr">
              <a:lnSpc>
                <a:spcPct val="70000"/>
              </a:lnSpc>
            </a:pPr>
            <a:r>
              <a:rPr lang="en-US" sz="4000" b="1" dirty="0" smtClean="0">
                <a:solidFill>
                  <a:srgbClr val="FFFFFF"/>
                </a:solidFill>
              </a:rPr>
              <a:t>Marital Status</a:t>
            </a:r>
          </a:p>
          <a:p>
            <a:pPr algn="ctr"/>
            <a:r>
              <a:rPr lang="en-US" sz="2800" b="1" dirty="0" smtClean="0">
                <a:solidFill>
                  <a:srgbClr val="FFFFFF"/>
                </a:solidFill>
              </a:rPr>
              <a:t>Previously married and single more than married</a:t>
            </a:r>
            <a:endParaRPr lang="en-US" sz="2800" dirty="0"/>
          </a:p>
        </p:txBody>
      </p:sp>
    </p:spTree>
    <p:extLst>
      <p:ext uri="{BB962C8B-B14F-4D97-AF65-F5344CB8AC3E}">
        <p14:creationId xmlns=""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 calcmode="lin" valueType="num">
                                      <p:cBhvr>
                                        <p:cTn id="12" dur="1000" fill="hold"/>
                                        <p:tgtEl>
                                          <p:spTgt spid="14">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1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Effect transition="in" filter="fade">
                                      <p:cBhvr>
                                        <p:cTn id="19" dur="1000"/>
                                        <p:tgtEl>
                                          <p:spTgt spid="14">
                                            <p:txEl>
                                              <p:pRg st="2" end="2"/>
                                            </p:txEl>
                                          </p:spTgt>
                                        </p:tgtEl>
                                      </p:cBhvr>
                                    </p:animEffect>
                                    <p:anim calcmode="lin" valueType="num">
                                      <p:cBhvr>
                                        <p:cTn id="20"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animEffect transition="in" filter="fade">
                                      <p:cBhvr>
                                        <p:cTn id="26" dur="1000"/>
                                        <p:tgtEl>
                                          <p:spTgt spid="14">
                                            <p:txEl>
                                              <p:pRg st="3" end="3"/>
                                            </p:txEl>
                                          </p:spTgt>
                                        </p:tgtEl>
                                      </p:cBhvr>
                                    </p:animEffect>
                                    <p:anim calcmode="lin" valueType="num">
                                      <p:cBhvr>
                                        <p:cTn id="27"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19">
                                            <p:txEl>
                                              <p:pRg st="0" end="0"/>
                                            </p:txEl>
                                          </p:spTgt>
                                        </p:tgtEl>
                                        <p:attrNameLst>
                                          <p:attrName>style.visibility</p:attrName>
                                        </p:attrNameLst>
                                      </p:cBhvr>
                                      <p:to>
                                        <p:strVal val="visible"/>
                                      </p:to>
                                    </p:set>
                                    <p:anim calcmode="lin" valueType="num">
                                      <p:cBhvr>
                                        <p:cTn id="33" dur="1000" fill="hold"/>
                                        <p:tgtEl>
                                          <p:spTgt spid="19">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1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9">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19">
                                            <p:txEl>
                                              <p:pRg st="1" end="1"/>
                                            </p:txEl>
                                          </p:spTgt>
                                        </p:tgtEl>
                                        <p:attrNameLst>
                                          <p:attrName>style.visibility</p:attrName>
                                        </p:attrNameLst>
                                      </p:cBhvr>
                                      <p:to>
                                        <p:strVal val="visible"/>
                                      </p:to>
                                    </p:set>
                                    <p:anim calcmode="lin" valueType="num">
                                      <p:cBhvr>
                                        <p:cTn id="40" dur="1000" fill="hold"/>
                                        <p:tgtEl>
                                          <p:spTgt spid="19">
                                            <p:txEl>
                                              <p:pRg st="1" end="1"/>
                                            </p:txEl>
                                          </p:spTgt>
                                        </p:tgtEl>
                                        <p:attrNameLst>
                                          <p:attrName>ppt_x</p:attrName>
                                        </p:attrNameLst>
                                      </p:cBhvr>
                                      <p:tavLst>
                                        <p:tav tm="0">
                                          <p:val>
                                            <p:strVal val="#ppt_x-.2"/>
                                          </p:val>
                                        </p:tav>
                                        <p:tav tm="100000">
                                          <p:val>
                                            <p:strVal val="#ppt_x"/>
                                          </p:val>
                                        </p:tav>
                                      </p:tavLst>
                                    </p:anim>
                                    <p:anim calcmode="lin" valueType="num">
                                      <p:cBhvr>
                                        <p:cTn id="41" dur="1000" fill="hold"/>
                                        <p:tgtEl>
                                          <p:spTgt spid="1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20">
                                            <p:txEl>
                                              <p:pRg st="0" end="0"/>
                                            </p:txEl>
                                          </p:spTgt>
                                        </p:tgtEl>
                                        <p:attrNameLst>
                                          <p:attrName>style.visibility</p:attrName>
                                        </p:attrNameLst>
                                      </p:cBhvr>
                                      <p:to>
                                        <p:strVal val="visible"/>
                                      </p:to>
                                    </p:set>
                                    <p:anim calcmode="lin" valueType="num">
                                      <p:cBhvr>
                                        <p:cTn id="47" dur="1000" fill="hold"/>
                                        <p:tgtEl>
                                          <p:spTgt spid="20">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2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0">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nodeType="clickEffect">
                                  <p:stCondLst>
                                    <p:cond delay="0"/>
                                  </p:stCondLst>
                                  <p:childTnLst>
                                    <p:set>
                                      <p:cBhvr>
                                        <p:cTn id="53" dur="1" fill="hold">
                                          <p:stCondLst>
                                            <p:cond delay="0"/>
                                          </p:stCondLst>
                                        </p:cTn>
                                        <p:tgtEl>
                                          <p:spTgt spid="20">
                                            <p:txEl>
                                              <p:pRg st="1" end="1"/>
                                            </p:txEl>
                                          </p:spTgt>
                                        </p:tgtEl>
                                        <p:attrNameLst>
                                          <p:attrName>style.visibility</p:attrName>
                                        </p:attrNameLst>
                                      </p:cBhvr>
                                      <p:to>
                                        <p:strVal val="visible"/>
                                      </p:to>
                                    </p:set>
                                    <p:anim calcmode="lin" valueType="num">
                                      <p:cBhvr>
                                        <p:cTn id="54" dur="1000" fill="hold"/>
                                        <p:tgtEl>
                                          <p:spTgt spid="20">
                                            <p:txEl>
                                              <p:pRg st="1" end="1"/>
                                            </p:txEl>
                                          </p:spTgt>
                                        </p:tgtEl>
                                        <p:attrNameLst>
                                          <p:attrName>ppt_x</p:attrName>
                                        </p:attrNameLst>
                                      </p:cBhvr>
                                      <p:tavLst>
                                        <p:tav tm="0">
                                          <p:val>
                                            <p:strVal val="#ppt_x-.2"/>
                                          </p:val>
                                        </p:tav>
                                        <p:tav tm="100000">
                                          <p:val>
                                            <p:strVal val="#ppt_x"/>
                                          </p:val>
                                        </p:tav>
                                      </p:tavLst>
                                    </p:anim>
                                    <p:anim calcmode="lin" valueType="num">
                                      <p:cBhvr>
                                        <p:cTn id="55" dur="1000" fill="hold"/>
                                        <p:tgtEl>
                                          <p:spTgt spid="20">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Rounded Rectangle 4"/>
          <p:cNvSpPr/>
          <p:nvPr/>
        </p:nvSpPr>
        <p:spPr>
          <a:xfrm>
            <a:off x="304800" y="1285881"/>
            <a:ext cx="8458200" cy="2708910"/>
          </a:xfrm>
          <a:prstGeom prst="roundRect">
            <a:avLst>
              <a:gd name="adj" fmla="val 10000"/>
            </a:avLst>
          </a:prstGeom>
          <a:solidFill>
            <a:schemeClr val="bg1">
              <a:lumMod val="65000"/>
              <a:alpha val="90000"/>
            </a:schemeClr>
          </a:solidFill>
        </p:spPr>
        <p:style>
          <a:lnRef idx="1">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7" name="Freeform 6"/>
          <p:cNvSpPr/>
          <p:nvPr/>
        </p:nvSpPr>
        <p:spPr>
          <a:xfrm rot="21600000">
            <a:off x="1143000" y="3242309"/>
            <a:ext cx="7162800" cy="3310890"/>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49562" tIns="274320" rIns="149563" bIns="389338" numCol="1" spcCol="1270" anchor="ctr" anchorCtr="0">
            <a:noAutofit/>
          </a:bodyPr>
          <a:lstStyle/>
          <a:p>
            <a:pPr lvl="0" algn="ctr" defTabSz="1422400">
              <a:lnSpc>
                <a:spcPct val="90000"/>
              </a:lnSpc>
              <a:spcBef>
                <a:spcPct val="0"/>
              </a:spcBef>
              <a:spcAft>
                <a:spcPct val="35000"/>
              </a:spcAft>
            </a:pPr>
            <a:endParaRPr lang="en-US" sz="2400" b="1" kern="1200" dirty="0">
              <a:latin typeface="Corbel" pitchFamily="34" charset="0"/>
            </a:endParaRPr>
          </a:p>
        </p:txBody>
      </p:sp>
      <p:sp>
        <p:nvSpPr>
          <p:cNvPr id="3" name="Rectangle 2"/>
          <p:cNvSpPr/>
          <p:nvPr/>
        </p:nvSpPr>
        <p:spPr>
          <a:xfrm>
            <a:off x="228600" y="228600"/>
            <a:ext cx="8915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1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DEPRESSION</a:t>
            </a:r>
            <a:endParaRPr lang="en-US" sz="6000" b="1" cap="none" spc="-1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TextBox 12"/>
          <p:cNvSpPr txBox="1"/>
          <p:nvPr/>
        </p:nvSpPr>
        <p:spPr>
          <a:xfrm>
            <a:off x="3962400" y="457200"/>
            <a:ext cx="5181601" cy="584775"/>
          </a:xfrm>
          <a:prstGeom prst="rect">
            <a:avLst/>
          </a:prstGeom>
          <a:noFill/>
        </p:spPr>
        <p:txBody>
          <a:bodyPr wrap="square" rtlCol="0">
            <a:spAutoFit/>
          </a:bodyPr>
          <a:lstStyle/>
          <a:p>
            <a:pPr>
              <a:lnSpc>
                <a:spcPct val="80000"/>
              </a:lnSpc>
            </a:pPr>
            <a:r>
              <a:rPr lang="en-US" sz="4000" b="1" dirty="0" smtClean="0">
                <a:solidFill>
                  <a:schemeClr val="bg1"/>
                </a:solidFill>
                <a:latin typeface="Monotype Corsiva" pitchFamily="66" charset="0"/>
              </a:rPr>
              <a:t>The Word “Depression.”</a:t>
            </a:r>
            <a:endParaRPr lang="en-US" sz="4000" b="1" dirty="0">
              <a:solidFill>
                <a:schemeClr val="bg1"/>
              </a:solidFill>
              <a:latin typeface="Monotype Corsiva" pitchFamily="66" charset="0"/>
            </a:endParaRPr>
          </a:p>
        </p:txBody>
      </p:sp>
      <p:sp>
        <p:nvSpPr>
          <p:cNvPr id="15" name="Rectangle 14"/>
          <p:cNvSpPr/>
          <p:nvPr/>
        </p:nvSpPr>
        <p:spPr>
          <a:xfrm>
            <a:off x="3505200" y="3505200"/>
            <a:ext cx="4724400" cy="2723823"/>
          </a:xfrm>
          <a:prstGeom prst="rect">
            <a:avLst/>
          </a:prstGeom>
        </p:spPr>
        <p:txBody>
          <a:bodyPr wrap="square" anchor="t">
            <a:spAutoFit/>
          </a:bodyPr>
          <a:lstStyle/>
          <a:p>
            <a:r>
              <a:rPr lang="en-US" sz="2800" b="1" dirty="0" smtClean="0">
                <a:solidFill>
                  <a:srgbClr val="FFFFFF"/>
                </a:solidFill>
              </a:rPr>
              <a:t>In English history it has usually been used literally of something </a:t>
            </a:r>
            <a:r>
              <a:rPr lang="en-US" sz="2800" b="1" i="1" dirty="0" smtClean="0">
                <a:solidFill>
                  <a:srgbClr val="FFFFFF"/>
                </a:solidFill>
              </a:rPr>
              <a:t>brought down.</a:t>
            </a:r>
            <a:endParaRPr lang="en-US" sz="3600" b="1" dirty="0" smtClean="0">
              <a:solidFill>
                <a:srgbClr val="FFFFFF"/>
              </a:solidFill>
              <a:latin typeface="Corbel"/>
            </a:endParaRPr>
          </a:p>
          <a:p>
            <a:pPr marL="231775" indent="-231775">
              <a:spcBef>
                <a:spcPts val="1800"/>
              </a:spcBef>
            </a:pPr>
            <a:r>
              <a:rPr lang="en-US" sz="2400" b="1" dirty="0" smtClean="0">
                <a:solidFill>
                  <a:srgbClr val="FFFFFF"/>
                </a:solidFill>
                <a:latin typeface="Corbel"/>
              </a:rPr>
              <a:t>* The modern sense is drawn from the idea of one whose spirits are </a:t>
            </a:r>
            <a:r>
              <a:rPr lang="en-US" sz="2400" b="1" i="1" dirty="0" smtClean="0">
                <a:solidFill>
                  <a:srgbClr val="FFFFFF"/>
                </a:solidFill>
                <a:latin typeface="Corbel"/>
              </a:rPr>
              <a:t>brought down</a:t>
            </a:r>
            <a:r>
              <a:rPr lang="en-US" sz="2400" b="1" dirty="0" smtClean="0">
                <a:solidFill>
                  <a:srgbClr val="FFFFFF"/>
                </a:solidFill>
                <a:latin typeface="Corbel"/>
              </a:rPr>
              <a:t>—”depressed.”</a:t>
            </a:r>
            <a:endParaRPr lang="en-US" sz="3600" dirty="0"/>
          </a:p>
        </p:txBody>
      </p:sp>
      <p:pic>
        <p:nvPicPr>
          <p:cNvPr id="14" name="Picture 13" descr="depression_graphic.jpg"/>
          <p:cNvPicPr>
            <a:picLocks noChangeAspect="1"/>
          </p:cNvPicPr>
          <p:nvPr/>
        </p:nvPicPr>
        <p:blipFill>
          <a:blip r:embed="rId3" cstate="print"/>
          <a:stretch>
            <a:fillRect/>
          </a:stretch>
        </p:blipFill>
        <p:spPr>
          <a:xfrm>
            <a:off x="533400" y="1524000"/>
            <a:ext cx="2724150" cy="2752725"/>
          </a:xfrm>
          <a:prstGeom prst="rect">
            <a:avLst/>
          </a:prstGeom>
          <a:effectLst>
            <a:outerShdw blurRad="101600" dist="190500" dir="2700000" algn="tl" rotWithShape="0">
              <a:schemeClr val="tx1">
                <a:lumMod val="75000"/>
                <a:lumOff val="25000"/>
                <a:alpha val="40000"/>
              </a:schemeClr>
            </a:outerShdw>
          </a:effectLst>
        </p:spPr>
      </p:pic>
      <p:sp>
        <p:nvSpPr>
          <p:cNvPr id="18" name="Rectangle 17"/>
          <p:cNvSpPr/>
          <p:nvPr/>
        </p:nvSpPr>
        <p:spPr>
          <a:xfrm>
            <a:off x="3657600" y="1524000"/>
            <a:ext cx="4648200" cy="1569660"/>
          </a:xfrm>
          <a:prstGeom prst="rect">
            <a:avLst/>
          </a:prstGeom>
        </p:spPr>
        <p:txBody>
          <a:bodyPr wrap="square" anchor="t">
            <a:spAutoFit/>
          </a:bodyPr>
          <a:lstStyle/>
          <a:p>
            <a:pPr algn="ctr"/>
            <a:r>
              <a:rPr lang="en-US" sz="3200" b="1" dirty="0" smtClean="0">
                <a:solidFill>
                  <a:srgbClr val="FFFFFF"/>
                </a:solidFill>
              </a:rPr>
              <a:t>Most translations do not use the word “depressed” or “depression.”</a:t>
            </a:r>
            <a:endParaRPr lang="en-US" sz="4000" dirty="0"/>
          </a:p>
        </p:txBody>
      </p:sp>
      <p:grpSp>
        <p:nvGrpSpPr>
          <p:cNvPr id="21" name="Group 20"/>
          <p:cNvGrpSpPr/>
          <p:nvPr/>
        </p:nvGrpSpPr>
        <p:grpSpPr>
          <a:xfrm>
            <a:off x="1524000" y="4648200"/>
            <a:ext cx="1595438" cy="1430899"/>
            <a:chOff x="1985962" y="1109662"/>
            <a:chExt cx="5172075" cy="4638675"/>
          </a:xfrm>
          <a:effectLst>
            <a:outerShdw blurRad="50800" dist="38100" dir="2700000" algn="tl" rotWithShape="0">
              <a:prstClr val="black">
                <a:alpha val="40000"/>
              </a:prstClr>
            </a:outerShdw>
          </a:effectLst>
        </p:grpSpPr>
        <p:sp>
          <p:nvSpPr>
            <p:cNvPr id="20" name="Rounded Rectangle 19"/>
            <p:cNvSpPr/>
            <p:nvPr/>
          </p:nvSpPr>
          <p:spPr>
            <a:xfrm>
              <a:off x="2286000" y="1295400"/>
              <a:ext cx="4572000" cy="4267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BibleIcon.jpg"/>
            <p:cNvPicPr>
              <a:picLocks noChangeAspect="1"/>
            </p:cNvPicPr>
            <p:nvPr/>
          </p:nvPicPr>
          <p:blipFill>
            <a:blip r:embed="rId4" cstate="print">
              <a:clrChange>
                <a:clrFrom>
                  <a:srgbClr val="FFFFFF"/>
                </a:clrFrom>
                <a:clrTo>
                  <a:srgbClr val="FFFFFF">
                    <a:alpha val="0"/>
                  </a:srgbClr>
                </a:clrTo>
              </a:clrChange>
            </a:blip>
            <a:stretch>
              <a:fillRect/>
            </a:stretch>
          </p:blipFill>
          <p:spPr>
            <a:xfrm>
              <a:off x="1985962" y="1109662"/>
              <a:ext cx="5172075" cy="4638675"/>
            </a:xfrm>
            <a:prstGeom prst="rect">
              <a:avLst/>
            </a:prstGeom>
          </p:spPr>
        </p:pic>
      </p:grpSp>
    </p:spTree>
    <p:extLst>
      <p:ext uri="{BB962C8B-B14F-4D97-AF65-F5344CB8AC3E}">
        <p14:creationId xmlns=""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
                                            <p:txEl>
                                              <p:pRg st="0" end="0"/>
                                            </p:txEl>
                                          </p:spTgt>
                                        </p:tgtEl>
                                        <p:attrNameLst>
                                          <p:attrName>style.visibility</p:attrName>
                                        </p:attrNameLst>
                                      </p:cBhvr>
                                      <p:to>
                                        <p:strVal val="visible"/>
                                      </p:to>
                                    </p:set>
                                    <p:animEffect transition="in" filter="fade">
                                      <p:cBhvr>
                                        <p:cTn id="14" dur="1000"/>
                                        <p:tgtEl>
                                          <p:spTgt spid="18">
                                            <p:txEl>
                                              <p:pRg st="0" end="0"/>
                                            </p:txEl>
                                          </p:spTgt>
                                        </p:tgtEl>
                                      </p:cBhvr>
                                    </p:animEffect>
                                    <p:anim calcmode="lin" valueType="num">
                                      <p:cBhvr>
                                        <p:cTn id="15"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1000"/>
                                        <p:tgtEl>
                                          <p:spTgt spid="15">
                                            <p:txEl>
                                              <p:pRg st="0" end="0"/>
                                            </p:txEl>
                                          </p:spTgt>
                                        </p:tgtEl>
                                      </p:cBhvr>
                                    </p:animEffect>
                                    <p:anim calcmode="lin" valueType="num">
                                      <p:cBhvr>
                                        <p:cTn id="22"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fade">
                                      <p:cBhvr>
                                        <p:cTn id="28" dur="1000"/>
                                        <p:tgtEl>
                                          <p:spTgt spid="15">
                                            <p:txEl>
                                              <p:pRg st="1" end="1"/>
                                            </p:txEl>
                                          </p:spTgt>
                                        </p:tgtEl>
                                      </p:cBhvr>
                                    </p:animEffect>
                                    <p:anim calcmode="lin" valueType="num">
                                      <p:cBhvr>
                                        <p:cTn id="29"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Rounded Rectangle 4"/>
          <p:cNvSpPr/>
          <p:nvPr/>
        </p:nvSpPr>
        <p:spPr>
          <a:xfrm>
            <a:off x="304800" y="1285881"/>
            <a:ext cx="8458200" cy="2708910"/>
          </a:xfrm>
          <a:prstGeom prst="roundRect">
            <a:avLst>
              <a:gd name="adj" fmla="val 10000"/>
            </a:avLst>
          </a:prstGeom>
          <a:solidFill>
            <a:schemeClr val="bg1">
              <a:lumMod val="65000"/>
              <a:alpha val="90000"/>
            </a:schemeClr>
          </a:solidFill>
        </p:spPr>
        <p:style>
          <a:lnRef idx="1">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7" name="Freeform 6"/>
          <p:cNvSpPr/>
          <p:nvPr/>
        </p:nvSpPr>
        <p:spPr>
          <a:xfrm rot="21600000">
            <a:off x="1143000" y="3242309"/>
            <a:ext cx="7162800" cy="3310890"/>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49562" tIns="274320" rIns="149563" bIns="389338" numCol="1" spcCol="1270" anchor="ctr" anchorCtr="0">
            <a:noAutofit/>
          </a:bodyPr>
          <a:lstStyle/>
          <a:p>
            <a:pPr lvl="0" algn="ctr" defTabSz="1422400">
              <a:lnSpc>
                <a:spcPct val="90000"/>
              </a:lnSpc>
              <a:spcBef>
                <a:spcPct val="0"/>
              </a:spcBef>
              <a:spcAft>
                <a:spcPct val="35000"/>
              </a:spcAft>
            </a:pPr>
            <a:endParaRPr lang="en-US" sz="2400" b="1" kern="1200" dirty="0">
              <a:latin typeface="Corbel" pitchFamily="34" charset="0"/>
            </a:endParaRPr>
          </a:p>
        </p:txBody>
      </p:sp>
      <p:sp>
        <p:nvSpPr>
          <p:cNvPr id="3" name="Rectangle 2"/>
          <p:cNvSpPr/>
          <p:nvPr/>
        </p:nvSpPr>
        <p:spPr>
          <a:xfrm>
            <a:off x="228600" y="228600"/>
            <a:ext cx="8915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1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DEPRESSION</a:t>
            </a:r>
            <a:endParaRPr lang="en-US" sz="6000" b="1" cap="none" spc="-1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TextBox 12"/>
          <p:cNvSpPr txBox="1"/>
          <p:nvPr/>
        </p:nvSpPr>
        <p:spPr>
          <a:xfrm>
            <a:off x="3962400" y="457200"/>
            <a:ext cx="5181601" cy="584775"/>
          </a:xfrm>
          <a:prstGeom prst="rect">
            <a:avLst/>
          </a:prstGeom>
          <a:noFill/>
        </p:spPr>
        <p:txBody>
          <a:bodyPr wrap="square" rtlCol="0">
            <a:spAutoFit/>
          </a:bodyPr>
          <a:lstStyle/>
          <a:p>
            <a:pPr>
              <a:lnSpc>
                <a:spcPct val="80000"/>
              </a:lnSpc>
            </a:pPr>
            <a:r>
              <a:rPr lang="en-US" sz="4000" b="1" dirty="0" smtClean="0">
                <a:solidFill>
                  <a:schemeClr val="bg1"/>
                </a:solidFill>
                <a:latin typeface="Monotype Corsiva" pitchFamily="66" charset="0"/>
              </a:rPr>
              <a:t>The Word “Depression.”</a:t>
            </a:r>
            <a:endParaRPr lang="en-US" sz="4000" b="1" dirty="0">
              <a:solidFill>
                <a:schemeClr val="bg1"/>
              </a:solidFill>
              <a:latin typeface="Monotype Corsiva" pitchFamily="66" charset="0"/>
            </a:endParaRPr>
          </a:p>
        </p:txBody>
      </p:sp>
      <p:sp>
        <p:nvSpPr>
          <p:cNvPr id="15" name="Rectangle 14"/>
          <p:cNvSpPr/>
          <p:nvPr/>
        </p:nvSpPr>
        <p:spPr>
          <a:xfrm>
            <a:off x="3505200" y="3505200"/>
            <a:ext cx="4724400" cy="2662267"/>
          </a:xfrm>
          <a:prstGeom prst="rect">
            <a:avLst/>
          </a:prstGeom>
        </p:spPr>
        <p:txBody>
          <a:bodyPr wrap="square" anchor="t">
            <a:spAutoFit/>
          </a:bodyPr>
          <a:lstStyle/>
          <a:p>
            <a:r>
              <a:rPr lang="en-US" sz="2800" b="1" dirty="0" smtClean="0">
                <a:solidFill>
                  <a:srgbClr val="FFFFFF"/>
                </a:solidFill>
              </a:rPr>
              <a:t>Heb. </a:t>
            </a:r>
            <a:r>
              <a:rPr lang="en-US" sz="2800" b="1" i="1" dirty="0" err="1" smtClean="0">
                <a:solidFill>
                  <a:srgbClr val="FFFFFF"/>
                </a:solidFill>
              </a:rPr>
              <a:t>shachah</a:t>
            </a:r>
            <a:r>
              <a:rPr lang="en-US" sz="2800" b="1" dirty="0" smtClean="0">
                <a:solidFill>
                  <a:srgbClr val="FFFFFF"/>
                </a:solidFill>
              </a:rPr>
              <a:t>  Lit. “prostrate” KJV “to stoop.”</a:t>
            </a:r>
          </a:p>
          <a:p>
            <a:pPr>
              <a:spcBef>
                <a:spcPts val="1800"/>
              </a:spcBef>
            </a:pPr>
            <a:r>
              <a:rPr lang="en-US" sz="2400" b="1" dirty="0" smtClean="0">
                <a:solidFill>
                  <a:srgbClr val="FFFFFF"/>
                </a:solidFill>
                <a:latin typeface="Corbel"/>
              </a:rPr>
              <a:t>What we consider </a:t>
            </a:r>
            <a:r>
              <a:rPr lang="en-US" sz="2400" b="1" i="1" dirty="0" smtClean="0">
                <a:solidFill>
                  <a:srgbClr val="FFFFFF"/>
                </a:solidFill>
                <a:latin typeface="Corbel"/>
              </a:rPr>
              <a:t>depression </a:t>
            </a:r>
            <a:r>
              <a:rPr lang="en-US" sz="2400" b="1" dirty="0" smtClean="0">
                <a:solidFill>
                  <a:srgbClr val="FFFFFF"/>
                </a:solidFill>
                <a:latin typeface="Corbel"/>
              </a:rPr>
              <a:t>is usually not the result but the cause—”anxiety in the heart” KJV “heaviness in the heart.”</a:t>
            </a:r>
            <a:endParaRPr lang="en-US" sz="3600" dirty="0"/>
          </a:p>
        </p:txBody>
      </p:sp>
      <p:pic>
        <p:nvPicPr>
          <p:cNvPr id="14" name="Picture 13" descr="depression_graphic.jpg"/>
          <p:cNvPicPr>
            <a:picLocks noChangeAspect="1"/>
          </p:cNvPicPr>
          <p:nvPr/>
        </p:nvPicPr>
        <p:blipFill>
          <a:blip r:embed="rId3" cstate="print"/>
          <a:stretch>
            <a:fillRect/>
          </a:stretch>
        </p:blipFill>
        <p:spPr>
          <a:xfrm>
            <a:off x="533400" y="1524000"/>
            <a:ext cx="2724150" cy="2752725"/>
          </a:xfrm>
          <a:prstGeom prst="rect">
            <a:avLst/>
          </a:prstGeom>
          <a:effectLst>
            <a:outerShdw blurRad="101600" dist="190500" dir="2700000" algn="tl" rotWithShape="0">
              <a:schemeClr val="tx1">
                <a:lumMod val="75000"/>
                <a:lumOff val="25000"/>
                <a:alpha val="40000"/>
              </a:schemeClr>
            </a:outerShdw>
          </a:effectLst>
        </p:spPr>
      </p:pic>
      <p:sp>
        <p:nvSpPr>
          <p:cNvPr id="18" name="Rectangle 17"/>
          <p:cNvSpPr/>
          <p:nvPr/>
        </p:nvSpPr>
        <p:spPr>
          <a:xfrm>
            <a:off x="3657600" y="1447800"/>
            <a:ext cx="4648200" cy="1569660"/>
          </a:xfrm>
          <a:prstGeom prst="rect">
            <a:avLst/>
          </a:prstGeom>
        </p:spPr>
        <p:txBody>
          <a:bodyPr wrap="square" anchor="t">
            <a:spAutoFit/>
          </a:bodyPr>
          <a:lstStyle/>
          <a:p>
            <a:pPr algn="ctr"/>
            <a:r>
              <a:rPr lang="en-US" sz="3200" b="1" dirty="0" smtClean="0">
                <a:solidFill>
                  <a:srgbClr val="FFFFFF"/>
                </a:solidFill>
              </a:rPr>
              <a:t>In New King James Version it is only used in Proverbs 12:25. </a:t>
            </a:r>
            <a:endParaRPr lang="en-US" sz="4000" dirty="0"/>
          </a:p>
        </p:txBody>
      </p:sp>
      <p:grpSp>
        <p:nvGrpSpPr>
          <p:cNvPr id="2" name="Group 20"/>
          <p:cNvGrpSpPr/>
          <p:nvPr/>
        </p:nvGrpSpPr>
        <p:grpSpPr>
          <a:xfrm>
            <a:off x="1524000" y="4648200"/>
            <a:ext cx="1595438" cy="1430899"/>
            <a:chOff x="1985962" y="1109662"/>
            <a:chExt cx="5172075" cy="4638675"/>
          </a:xfrm>
          <a:effectLst>
            <a:outerShdw blurRad="50800" dist="38100" dir="2700000" algn="tl" rotWithShape="0">
              <a:prstClr val="black">
                <a:alpha val="40000"/>
              </a:prstClr>
            </a:outerShdw>
          </a:effectLst>
        </p:grpSpPr>
        <p:sp>
          <p:nvSpPr>
            <p:cNvPr id="20" name="Rounded Rectangle 19"/>
            <p:cNvSpPr/>
            <p:nvPr/>
          </p:nvSpPr>
          <p:spPr>
            <a:xfrm>
              <a:off x="2286000" y="1295400"/>
              <a:ext cx="4572000" cy="4267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BibleIcon.jpg"/>
            <p:cNvPicPr>
              <a:picLocks noChangeAspect="1"/>
            </p:cNvPicPr>
            <p:nvPr/>
          </p:nvPicPr>
          <p:blipFill>
            <a:blip r:embed="rId4" cstate="print">
              <a:clrChange>
                <a:clrFrom>
                  <a:srgbClr val="FFFFFF"/>
                </a:clrFrom>
                <a:clrTo>
                  <a:srgbClr val="FFFFFF">
                    <a:alpha val="0"/>
                  </a:srgbClr>
                </a:clrTo>
              </a:clrChange>
            </a:blip>
            <a:stretch>
              <a:fillRect/>
            </a:stretch>
          </p:blipFill>
          <p:spPr>
            <a:xfrm>
              <a:off x="1985962" y="1109662"/>
              <a:ext cx="5172075" cy="4638675"/>
            </a:xfrm>
            <a:prstGeom prst="rect">
              <a:avLst/>
            </a:prstGeom>
          </p:spPr>
        </p:pic>
      </p:grpSp>
    </p:spTree>
    <p:extLst>
      <p:ext uri="{BB962C8B-B14F-4D97-AF65-F5344CB8AC3E}">
        <p14:creationId xmlns=""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1000"/>
                                        <p:tgtEl>
                                          <p:spTgt spid="18">
                                            <p:txEl>
                                              <p:pRg st="0" end="0"/>
                                            </p:txEl>
                                          </p:spTgt>
                                        </p:tgtEl>
                                      </p:cBhvr>
                                    </p:animEffect>
                                    <p:anim calcmode="lin" valueType="num">
                                      <p:cBhvr>
                                        <p:cTn id="8"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Effect transition="in" filter="fade">
                                      <p:cBhvr>
                                        <p:cTn id="14" dur="1000"/>
                                        <p:tgtEl>
                                          <p:spTgt spid="15">
                                            <p:txEl>
                                              <p:pRg st="0" end="0"/>
                                            </p:txEl>
                                          </p:spTgt>
                                        </p:tgtEl>
                                      </p:cBhvr>
                                    </p:animEffect>
                                    <p:anim calcmode="lin" valueType="num">
                                      <p:cBhvr>
                                        <p:cTn id="15"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animEffect transition="in" filter="fade">
                                      <p:cBhvr>
                                        <p:cTn id="21" dur="1000"/>
                                        <p:tgtEl>
                                          <p:spTgt spid="15">
                                            <p:txEl>
                                              <p:pRg st="1" end="1"/>
                                            </p:txEl>
                                          </p:spTgt>
                                        </p:tgtEl>
                                      </p:cBhvr>
                                    </p:animEffect>
                                    <p:anim calcmode="lin" valueType="num">
                                      <p:cBhvr>
                                        <p:cTn id="22"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Rounded Rectangle 4"/>
          <p:cNvSpPr/>
          <p:nvPr/>
        </p:nvSpPr>
        <p:spPr>
          <a:xfrm>
            <a:off x="304800" y="1285881"/>
            <a:ext cx="8458200" cy="2708910"/>
          </a:xfrm>
          <a:prstGeom prst="roundRect">
            <a:avLst>
              <a:gd name="adj" fmla="val 10000"/>
            </a:avLst>
          </a:prstGeom>
          <a:solidFill>
            <a:schemeClr val="bg1">
              <a:lumMod val="65000"/>
              <a:alpha val="90000"/>
            </a:schemeClr>
          </a:solidFill>
        </p:spPr>
        <p:style>
          <a:lnRef idx="1">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7" name="Freeform 6"/>
          <p:cNvSpPr/>
          <p:nvPr/>
        </p:nvSpPr>
        <p:spPr>
          <a:xfrm rot="21600000">
            <a:off x="1143000" y="2743200"/>
            <a:ext cx="7162800" cy="3809999"/>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49562" tIns="274320" rIns="149563" bIns="389338" numCol="1" spcCol="1270" anchor="ctr" anchorCtr="0">
            <a:noAutofit/>
          </a:bodyPr>
          <a:lstStyle/>
          <a:p>
            <a:pPr lvl="0" algn="ctr" defTabSz="1422400">
              <a:lnSpc>
                <a:spcPct val="90000"/>
              </a:lnSpc>
              <a:spcBef>
                <a:spcPct val="0"/>
              </a:spcBef>
              <a:spcAft>
                <a:spcPct val="35000"/>
              </a:spcAft>
            </a:pPr>
            <a:endParaRPr lang="en-US" sz="2400" b="1" kern="1200" dirty="0">
              <a:latin typeface="Corbel" pitchFamily="34" charset="0"/>
            </a:endParaRPr>
          </a:p>
        </p:txBody>
      </p:sp>
      <p:sp>
        <p:nvSpPr>
          <p:cNvPr id="3" name="Rectangle 2"/>
          <p:cNvSpPr/>
          <p:nvPr/>
        </p:nvSpPr>
        <p:spPr>
          <a:xfrm>
            <a:off x="228600" y="228600"/>
            <a:ext cx="8915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1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DEPRESSION</a:t>
            </a:r>
            <a:endParaRPr lang="en-US" sz="6000" b="1" cap="none" spc="-1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TextBox 12"/>
          <p:cNvSpPr txBox="1"/>
          <p:nvPr/>
        </p:nvSpPr>
        <p:spPr>
          <a:xfrm>
            <a:off x="3962400" y="457200"/>
            <a:ext cx="5181601" cy="584775"/>
          </a:xfrm>
          <a:prstGeom prst="rect">
            <a:avLst/>
          </a:prstGeom>
          <a:noFill/>
        </p:spPr>
        <p:txBody>
          <a:bodyPr wrap="square" rtlCol="0">
            <a:spAutoFit/>
          </a:bodyPr>
          <a:lstStyle/>
          <a:p>
            <a:pPr>
              <a:lnSpc>
                <a:spcPct val="80000"/>
              </a:lnSpc>
            </a:pPr>
            <a:r>
              <a:rPr lang="en-US" sz="4000" b="1" dirty="0" smtClean="0">
                <a:solidFill>
                  <a:schemeClr val="bg1"/>
                </a:solidFill>
                <a:latin typeface="Monotype Corsiva" pitchFamily="66" charset="0"/>
              </a:rPr>
              <a:t>The Word “Depression.”</a:t>
            </a:r>
            <a:endParaRPr lang="en-US" sz="4000" b="1" dirty="0">
              <a:solidFill>
                <a:schemeClr val="bg1"/>
              </a:solidFill>
              <a:latin typeface="Monotype Corsiva" pitchFamily="66" charset="0"/>
            </a:endParaRPr>
          </a:p>
        </p:txBody>
      </p:sp>
      <p:sp>
        <p:nvSpPr>
          <p:cNvPr id="15" name="Rectangle 14"/>
          <p:cNvSpPr/>
          <p:nvPr/>
        </p:nvSpPr>
        <p:spPr>
          <a:xfrm>
            <a:off x="3505200" y="2895600"/>
            <a:ext cx="4724400" cy="3400187"/>
          </a:xfrm>
          <a:prstGeom prst="rect">
            <a:avLst/>
          </a:prstGeom>
        </p:spPr>
        <p:txBody>
          <a:bodyPr wrap="square" anchor="t">
            <a:spAutoFit/>
          </a:bodyPr>
          <a:lstStyle/>
          <a:p>
            <a:pPr marL="287338" indent="-287338">
              <a:buFont typeface="Arial" pitchFamily="34" charset="0"/>
              <a:buChar char="•"/>
            </a:pPr>
            <a:r>
              <a:rPr lang="en-US" sz="3000" b="1" dirty="0" smtClean="0">
                <a:solidFill>
                  <a:srgbClr val="FFFFFF"/>
                </a:solidFill>
              </a:rPr>
              <a:t> Job—loss and physical distress (Job 9:27).</a:t>
            </a:r>
          </a:p>
          <a:p>
            <a:pPr marL="287338" indent="-287338">
              <a:buFont typeface="Arial" pitchFamily="34" charset="0"/>
              <a:buChar char="•"/>
            </a:pPr>
            <a:r>
              <a:rPr lang="en-US" sz="3000" b="1" dirty="0" smtClean="0">
                <a:solidFill>
                  <a:srgbClr val="FFFFFF"/>
                </a:solidFill>
              </a:rPr>
              <a:t>David—mistreatment  (Psalm 69:18-21).</a:t>
            </a:r>
          </a:p>
          <a:p>
            <a:pPr marL="287338" indent="-287338">
              <a:buFont typeface="Arial" pitchFamily="34" charset="0"/>
              <a:buChar char="•"/>
            </a:pPr>
            <a:r>
              <a:rPr lang="en-US" sz="3000" b="1" dirty="0" smtClean="0">
                <a:solidFill>
                  <a:srgbClr val="FFFFFF"/>
                </a:solidFill>
              </a:rPr>
              <a:t>Paul—the condition of others (Rom. 9:1-5).</a:t>
            </a:r>
          </a:p>
          <a:p>
            <a:pPr marL="287338" indent="-287338">
              <a:buFont typeface="Arial" pitchFamily="34" charset="0"/>
              <a:buChar char="•"/>
            </a:pPr>
            <a:r>
              <a:rPr lang="en-US" sz="3000" b="1" dirty="0" smtClean="0">
                <a:solidFill>
                  <a:srgbClr val="FFFFFF"/>
                </a:solidFill>
              </a:rPr>
              <a:t>Peter—trials (1 Pet. 1:6-8).</a:t>
            </a:r>
          </a:p>
        </p:txBody>
      </p:sp>
      <p:pic>
        <p:nvPicPr>
          <p:cNvPr id="14" name="Picture 13" descr="depression_graphic.jpg"/>
          <p:cNvPicPr>
            <a:picLocks noChangeAspect="1"/>
          </p:cNvPicPr>
          <p:nvPr/>
        </p:nvPicPr>
        <p:blipFill>
          <a:blip r:embed="rId3" cstate="print"/>
          <a:stretch>
            <a:fillRect/>
          </a:stretch>
        </p:blipFill>
        <p:spPr>
          <a:xfrm>
            <a:off x="533400" y="1524000"/>
            <a:ext cx="2724150" cy="2752725"/>
          </a:xfrm>
          <a:prstGeom prst="rect">
            <a:avLst/>
          </a:prstGeom>
          <a:effectLst>
            <a:outerShdw blurRad="101600" dist="190500" dir="2700000" algn="tl" rotWithShape="0">
              <a:schemeClr val="tx1">
                <a:lumMod val="75000"/>
                <a:lumOff val="25000"/>
                <a:alpha val="40000"/>
              </a:schemeClr>
            </a:outerShdw>
          </a:effectLst>
        </p:spPr>
      </p:pic>
      <p:sp>
        <p:nvSpPr>
          <p:cNvPr id="18" name="Rectangle 17"/>
          <p:cNvSpPr/>
          <p:nvPr/>
        </p:nvSpPr>
        <p:spPr>
          <a:xfrm>
            <a:off x="3657600" y="1371600"/>
            <a:ext cx="4648200" cy="1138773"/>
          </a:xfrm>
          <a:prstGeom prst="rect">
            <a:avLst/>
          </a:prstGeom>
        </p:spPr>
        <p:txBody>
          <a:bodyPr wrap="square" anchor="t">
            <a:spAutoFit/>
          </a:bodyPr>
          <a:lstStyle/>
          <a:p>
            <a:pPr algn="ctr"/>
            <a:r>
              <a:rPr lang="en-US" sz="3200" b="1" dirty="0" smtClean="0">
                <a:solidFill>
                  <a:srgbClr val="FFFFFF"/>
                </a:solidFill>
              </a:rPr>
              <a:t>The Bible </a:t>
            </a:r>
            <a:r>
              <a:rPr lang="en-US" sz="3600" b="1" dirty="0" smtClean="0">
                <a:solidFill>
                  <a:srgbClr val="FFFFFF"/>
                </a:solidFill>
              </a:rPr>
              <a:t>speaks</a:t>
            </a:r>
            <a:r>
              <a:rPr lang="en-US" sz="3200" b="1" dirty="0" smtClean="0">
                <a:solidFill>
                  <a:srgbClr val="FFFFFF"/>
                </a:solidFill>
              </a:rPr>
              <a:t> often of </a:t>
            </a:r>
            <a:r>
              <a:rPr lang="en-US" sz="3200" b="1" i="1" dirty="0" smtClean="0">
                <a:solidFill>
                  <a:srgbClr val="FFFFFF"/>
                </a:solidFill>
              </a:rPr>
              <a:t>heaviness </a:t>
            </a:r>
            <a:r>
              <a:rPr lang="en-US" sz="3200" b="1" dirty="0" smtClean="0">
                <a:solidFill>
                  <a:srgbClr val="FFFFFF"/>
                </a:solidFill>
              </a:rPr>
              <a:t>of heart.</a:t>
            </a:r>
            <a:endParaRPr lang="en-US" sz="4000" dirty="0"/>
          </a:p>
        </p:txBody>
      </p:sp>
      <p:grpSp>
        <p:nvGrpSpPr>
          <p:cNvPr id="2" name="Group 20"/>
          <p:cNvGrpSpPr/>
          <p:nvPr/>
        </p:nvGrpSpPr>
        <p:grpSpPr>
          <a:xfrm>
            <a:off x="1524000" y="4648200"/>
            <a:ext cx="1595438" cy="1430899"/>
            <a:chOff x="1985962" y="1109662"/>
            <a:chExt cx="5172075" cy="4638675"/>
          </a:xfrm>
          <a:effectLst>
            <a:outerShdw blurRad="50800" dist="38100" dir="2700000" algn="tl" rotWithShape="0">
              <a:prstClr val="black">
                <a:alpha val="40000"/>
              </a:prstClr>
            </a:outerShdw>
          </a:effectLst>
        </p:grpSpPr>
        <p:sp>
          <p:nvSpPr>
            <p:cNvPr id="20" name="Rounded Rectangle 19"/>
            <p:cNvSpPr/>
            <p:nvPr/>
          </p:nvSpPr>
          <p:spPr>
            <a:xfrm>
              <a:off x="2286000" y="1295400"/>
              <a:ext cx="4572000" cy="4267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BibleIcon.jpg"/>
            <p:cNvPicPr>
              <a:picLocks noChangeAspect="1"/>
            </p:cNvPicPr>
            <p:nvPr/>
          </p:nvPicPr>
          <p:blipFill>
            <a:blip r:embed="rId4" cstate="print">
              <a:clrChange>
                <a:clrFrom>
                  <a:srgbClr val="FFFFFF"/>
                </a:clrFrom>
                <a:clrTo>
                  <a:srgbClr val="FFFFFF">
                    <a:alpha val="0"/>
                  </a:srgbClr>
                </a:clrTo>
              </a:clrChange>
            </a:blip>
            <a:stretch>
              <a:fillRect/>
            </a:stretch>
          </p:blipFill>
          <p:spPr>
            <a:xfrm>
              <a:off x="1985962" y="1109662"/>
              <a:ext cx="5172075" cy="4638675"/>
            </a:xfrm>
            <a:prstGeom prst="rect">
              <a:avLst/>
            </a:prstGeom>
          </p:spPr>
        </p:pic>
      </p:grpSp>
    </p:spTree>
    <p:extLst>
      <p:ext uri="{BB962C8B-B14F-4D97-AF65-F5344CB8AC3E}">
        <p14:creationId xmlns=""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1000"/>
                                        <p:tgtEl>
                                          <p:spTgt spid="18">
                                            <p:txEl>
                                              <p:pRg st="0" end="0"/>
                                            </p:txEl>
                                          </p:spTgt>
                                        </p:tgtEl>
                                      </p:cBhvr>
                                    </p:animEffect>
                                    <p:anim calcmode="lin" valueType="num">
                                      <p:cBhvr>
                                        <p:cTn id="8"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Effect transition="in" filter="fade">
                                      <p:cBhvr>
                                        <p:cTn id="14" dur="1000"/>
                                        <p:tgtEl>
                                          <p:spTgt spid="15">
                                            <p:txEl>
                                              <p:pRg st="0" end="0"/>
                                            </p:txEl>
                                          </p:spTgt>
                                        </p:tgtEl>
                                      </p:cBhvr>
                                    </p:animEffect>
                                    <p:anim calcmode="lin" valueType="num">
                                      <p:cBhvr>
                                        <p:cTn id="15"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animEffect transition="in" filter="fade">
                                      <p:cBhvr>
                                        <p:cTn id="21" dur="1000"/>
                                        <p:tgtEl>
                                          <p:spTgt spid="15">
                                            <p:txEl>
                                              <p:pRg st="1" end="1"/>
                                            </p:txEl>
                                          </p:spTgt>
                                        </p:tgtEl>
                                      </p:cBhvr>
                                    </p:animEffect>
                                    <p:anim calcmode="lin" valueType="num">
                                      <p:cBhvr>
                                        <p:cTn id="22"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xEl>
                                              <p:pRg st="2" end="2"/>
                                            </p:txEl>
                                          </p:spTgt>
                                        </p:tgtEl>
                                        <p:attrNameLst>
                                          <p:attrName>style.visibility</p:attrName>
                                        </p:attrNameLst>
                                      </p:cBhvr>
                                      <p:to>
                                        <p:strVal val="visible"/>
                                      </p:to>
                                    </p:set>
                                    <p:animEffect transition="in" filter="fade">
                                      <p:cBhvr>
                                        <p:cTn id="28" dur="1000"/>
                                        <p:tgtEl>
                                          <p:spTgt spid="15">
                                            <p:txEl>
                                              <p:pRg st="2" end="2"/>
                                            </p:txEl>
                                          </p:spTgt>
                                        </p:tgtEl>
                                      </p:cBhvr>
                                    </p:animEffect>
                                    <p:anim calcmode="lin" valueType="num">
                                      <p:cBhvr>
                                        <p:cTn id="29"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xEl>
                                              <p:pRg st="3" end="3"/>
                                            </p:txEl>
                                          </p:spTgt>
                                        </p:tgtEl>
                                        <p:attrNameLst>
                                          <p:attrName>style.visibility</p:attrName>
                                        </p:attrNameLst>
                                      </p:cBhvr>
                                      <p:to>
                                        <p:strVal val="visible"/>
                                      </p:to>
                                    </p:set>
                                    <p:animEffect transition="in" filter="fade">
                                      <p:cBhvr>
                                        <p:cTn id="35" dur="1000"/>
                                        <p:tgtEl>
                                          <p:spTgt spid="15">
                                            <p:txEl>
                                              <p:pRg st="3" end="3"/>
                                            </p:txEl>
                                          </p:spTgt>
                                        </p:tgtEl>
                                      </p:cBhvr>
                                    </p:animEffect>
                                    <p:anim calcmode="lin" valueType="num">
                                      <p:cBhvr>
                                        <p:cTn id="36"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Rounded Rectangle 4"/>
          <p:cNvSpPr/>
          <p:nvPr/>
        </p:nvSpPr>
        <p:spPr>
          <a:xfrm>
            <a:off x="304800" y="1285881"/>
            <a:ext cx="8458200" cy="2708910"/>
          </a:xfrm>
          <a:prstGeom prst="roundRect">
            <a:avLst>
              <a:gd name="adj" fmla="val 10000"/>
            </a:avLst>
          </a:prstGeom>
          <a:solidFill>
            <a:schemeClr val="bg1">
              <a:lumMod val="65000"/>
              <a:alpha val="90000"/>
            </a:schemeClr>
          </a:solidFill>
        </p:spPr>
        <p:style>
          <a:lnRef idx="1">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6" name="Rounded Rectangle 5"/>
          <p:cNvSpPr/>
          <p:nvPr/>
        </p:nvSpPr>
        <p:spPr>
          <a:xfrm>
            <a:off x="558546" y="1676399"/>
            <a:ext cx="2484596" cy="1957201"/>
          </a:xfrm>
          <a:prstGeom prst="roundRect">
            <a:avLst>
              <a:gd name="adj" fmla="val 10000"/>
            </a:avLst>
          </a:prstGeom>
          <a:blipFill dpi="0" rotWithShape="0">
            <a:blip r:embed="rId3" cstate="print"/>
            <a:srcRect/>
            <a:tile tx="0" ty="0" sx="40000" sy="40000" flip="none" algn="ctr"/>
          </a:blipFill>
        </p:spPr>
        <p:style>
          <a:lnRef idx="0">
            <a:schemeClr val="lt1">
              <a:hueOff val="0"/>
              <a:satOff val="0"/>
              <a:lumOff val="0"/>
              <a:alphaOff val="0"/>
            </a:schemeClr>
          </a:lnRef>
          <a:fillRef idx="1">
            <a:scrgbClr r="0" g="0" b="0"/>
          </a:fillRef>
          <a:effectRef idx="2">
            <a:schemeClr val="accent2">
              <a:tint val="50000"/>
              <a:hueOff val="0"/>
              <a:satOff val="0"/>
              <a:lumOff val="0"/>
              <a:alphaOff val="0"/>
            </a:schemeClr>
          </a:effectRef>
          <a:fontRef idx="minor">
            <a:schemeClr val="lt1">
              <a:hueOff val="0"/>
              <a:satOff val="0"/>
              <a:lumOff val="0"/>
              <a:alphaOff val="0"/>
            </a:schemeClr>
          </a:fontRef>
        </p:style>
      </p:sp>
      <p:sp>
        <p:nvSpPr>
          <p:cNvPr id="7" name="Freeform 6"/>
          <p:cNvSpPr/>
          <p:nvPr/>
        </p:nvSpPr>
        <p:spPr>
          <a:xfrm rot="21600000">
            <a:off x="558546" y="3242309"/>
            <a:ext cx="2484597" cy="3310890"/>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49562" tIns="274320" rIns="149563" bIns="389338" numCol="1" spcCol="1270" anchor="ctr" anchorCtr="0">
            <a:noAutofit/>
          </a:bodyPr>
          <a:lstStyle/>
          <a:p>
            <a:pPr lvl="0" algn="ctr" defTabSz="1422400">
              <a:lnSpc>
                <a:spcPct val="90000"/>
              </a:lnSpc>
              <a:spcBef>
                <a:spcPct val="0"/>
              </a:spcBef>
              <a:spcAft>
                <a:spcPct val="35000"/>
              </a:spcAft>
            </a:pPr>
            <a:endParaRPr lang="en-US" sz="2400" b="1" kern="1200" dirty="0">
              <a:latin typeface="Corbel" pitchFamily="34" charset="0"/>
            </a:endParaRPr>
          </a:p>
        </p:txBody>
      </p:sp>
      <p:sp>
        <p:nvSpPr>
          <p:cNvPr id="8" name="Rounded Rectangle 7"/>
          <p:cNvSpPr/>
          <p:nvPr/>
        </p:nvSpPr>
        <p:spPr>
          <a:xfrm>
            <a:off x="3291601" y="1647067"/>
            <a:ext cx="2484596" cy="1986534"/>
          </a:xfrm>
          <a:prstGeom prst="roundRect">
            <a:avLst>
              <a:gd name="adj" fmla="val 10000"/>
            </a:avLst>
          </a:prstGeom>
          <a:blipFill dpi="0" rotWithShape="0">
            <a:blip r:embed="rId4" cstate="print"/>
            <a:srcRect/>
            <a:tile tx="0" ty="0" sx="30000" sy="30000" flip="none" algn="ctr"/>
          </a:blipFill>
        </p:spPr>
        <p:style>
          <a:lnRef idx="0">
            <a:schemeClr val="lt1">
              <a:hueOff val="0"/>
              <a:satOff val="0"/>
              <a:lumOff val="0"/>
              <a:alphaOff val="0"/>
            </a:schemeClr>
          </a:lnRef>
          <a:fillRef idx="1">
            <a:scrgbClr r="0" g="0" b="0"/>
          </a:fillRef>
          <a:effectRef idx="2">
            <a:schemeClr val="accent2">
              <a:tint val="50000"/>
              <a:hueOff val="2501437"/>
              <a:satOff val="-2237"/>
              <a:lumOff val="6"/>
              <a:alphaOff val="0"/>
            </a:schemeClr>
          </a:effectRef>
          <a:fontRef idx="minor">
            <a:schemeClr val="lt1">
              <a:hueOff val="0"/>
              <a:satOff val="0"/>
              <a:lumOff val="0"/>
              <a:alphaOff val="0"/>
            </a:schemeClr>
          </a:fontRef>
        </p:style>
      </p:sp>
      <p:sp>
        <p:nvSpPr>
          <p:cNvPr id="9" name="Freeform 8"/>
          <p:cNvSpPr/>
          <p:nvPr/>
        </p:nvSpPr>
        <p:spPr>
          <a:xfrm rot="21600000">
            <a:off x="3291601" y="3242308"/>
            <a:ext cx="2484597" cy="3310891"/>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2340759"/>
              <a:satOff val="-2919"/>
              <a:lumOff val="686"/>
              <a:alphaOff val="0"/>
            </a:schemeClr>
          </a:fillRef>
          <a:effectRef idx="2">
            <a:schemeClr val="accent2">
              <a:hueOff val="2340759"/>
              <a:satOff val="-2919"/>
              <a:lumOff val="686"/>
              <a:alphaOff val="0"/>
            </a:schemeClr>
          </a:effectRef>
          <a:fontRef idx="minor">
            <a:schemeClr val="lt1"/>
          </a:fontRef>
        </p:style>
        <p:txBody>
          <a:bodyPr spcFirstLastPara="0" vert="horz" wrap="square" lIns="149562" tIns="274321" rIns="149563" bIns="303994" numCol="1" spcCol="1270" anchor="ctr" anchorCtr="0">
            <a:noAutofit/>
          </a:bodyPr>
          <a:lstStyle/>
          <a:p>
            <a:pPr lvl="0" algn="ctr" defTabSz="977900">
              <a:lnSpc>
                <a:spcPct val="90000"/>
              </a:lnSpc>
              <a:spcBef>
                <a:spcPct val="0"/>
              </a:spcBef>
              <a:spcAft>
                <a:spcPct val="35000"/>
              </a:spcAft>
            </a:pPr>
            <a:endParaRPr lang="en-US" sz="3600" b="1" dirty="0">
              <a:latin typeface="Corbel" pitchFamily="34" charset="0"/>
            </a:endParaRPr>
          </a:p>
        </p:txBody>
      </p:sp>
      <p:sp>
        <p:nvSpPr>
          <p:cNvPr id="10" name="Rounded Rectangle 9"/>
          <p:cNvSpPr/>
          <p:nvPr/>
        </p:nvSpPr>
        <p:spPr>
          <a:xfrm>
            <a:off x="6024657" y="1647067"/>
            <a:ext cx="2484596" cy="1986534"/>
          </a:xfrm>
          <a:prstGeom prst="roundRect">
            <a:avLst>
              <a:gd name="adj" fmla="val 10000"/>
            </a:avLst>
          </a:prstGeom>
          <a:blipFill dpi="0" rotWithShape="0">
            <a:blip r:embed="rId5" cstate="print"/>
            <a:srcRect/>
            <a:tile tx="222250" ty="-762000" sx="40000" sy="40000" flip="none" algn="ctr"/>
          </a:blipFill>
        </p:spPr>
        <p:style>
          <a:lnRef idx="0">
            <a:schemeClr val="lt1">
              <a:hueOff val="0"/>
              <a:satOff val="0"/>
              <a:lumOff val="0"/>
              <a:alphaOff val="0"/>
            </a:schemeClr>
          </a:lnRef>
          <a:fillRef idx="1">
            <a:scrgbClr r="0" g="0" b="0"/>
          </a:fillRef>
          <a:effectRef idx="2">
            <a:schemeClr val="accent2">
              <a:tint val="50000"/>
              <a:hueOff val="5002875"/>
              <a:satOff val="-4473"/>
              <a:lumOff val="13"/>
              <a:alphaOff val="0"/>
            </a:schemeClr>
          </a:effectRef>
          <a:fontRef idx="minor">
            <a:schemeClr val="lt1">
              <a:hueOff val="0"/>
              <a:satOff val="0"/>
              <a:lumOff val="0"/>
              <a:alphaOff val="0"/>
            </a:schemeClr>
          </a:fontRef>
        </p:style>
      </p:sp>
      <p:sp>
        <p:nvSpPr>
          <p:cNvPr id="12" name="Freeform 11"/>
          <p:cNvSpPr/>
          <p:nvPr/>
        </p:nvSpPr>
        <p:spPr>
          <a:xfrm rot="21600000">
            <a:off x="6024657" y="3242308"/>
            <a:ext cx="2484597" cy="3310891"/>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p:spPr>
        <p:style>
          <a:lnRef idx="0">
            <a:schemeClr val="lt1">
              <a:hueOff val="0"/>
              <a:satOff val="0"/>
              <a:lumOff val="0"/>
              <a:alphaOff val="0"/>
            </a:schemeClr>
          </a:lnRef>
          <a:fillRef idx="3">
            <a:schemeClr val="accent2">
              <a:hueOff val="4681519"/>
              <a:satOff val="-5839"/>
              <a:lumOff val="1373"/>
              <a:alphaOff val="0"/>
            </a:schemeClr>
          </a:fillRef>
          <a:effectRef idx="2">
            <a:schemeClr val="accent2">
              <a:hueOff val="4681519"/>
              <a:satOff val="-5839"/>
              <a:lumOff val="1373"/>
              <a:alphaOff val="0"/>
            </a:schemeClr>
          </a:effectRef>
          <a:fontRef idx="minor">
            <a:schemeClr val="lt1"/>
          </a:fontRef>
        </p:style>
        <p:txBody>
          <a:bodyPr spcFirstLastPara="0" vert="horz" wrap="square" lIns="149562" tIns="274321" rIns="149563" bIns="232874" numCol="1" spcCol="1270" anchor="ctr" anchorCtr="0">
            <a:noAutofit/>
          </a:bodyPr>
          <a:lstStyle/>
          <a:p>
            <a:pPr lvl="0" algn="ctr" defTabSz="977900">
              <a:lnSpc>
                <a:spcPct val="90000"/>
              </a:lnSpc>
              <a:spcBef>
                <a:spcPct val="0"/>
              </a:spcBef>
              <a:spcAft>
                <a:spcPct val="35000"/>
              </a:spcAft>
            </a:pPr>
            <a:endParaRPr lang="en-US" sz="3600" b="1" kern="1200" dirty="0">
              <a:latin typeface="Corbel" pitchFamily="34" charset="0"/>
            </a:endParaRPr>
          </a:p>
        </p:txBody>
      </p:sp>
      <p:sp>
        <p:nvSpPr>
          <p:cNvPr id="3" name="Rectangle 2"/>
          <p:cNvSpPr/>
          <p:nvPr/>
        </p:nvSpPr>
        <p:spPr>
          <a:xfrm>
            <a:off x="228600" y="228600"/>
            <a:ext cx="8915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1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DEPRESSION</a:t>
            </a:r>
            <a:endParaRPr lang="en-US" sz="6000" b="1" cap="none" spc="-1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TextBox 12"/>
          <p:cNvSpPr txBox="1"/>
          <p:nvPr/>
        </p:nvSpPr>
        <p:spPr>
          <a:xfrm>
            <a:off x="3962400" y="457200"/>
            <a:ext cx="5181601" cy="584775"/>
          </a:xfrm>
          <a:prstGeom prst="rect">
            <a:avLst/>
          </a:prstGeom>
          <a:noFill/>
        </p:spPr>
        <p:txBody>
          <a:bodyPr wrap="square" rtlCol="0">
            <a:spAutoFit/>
          </a:bodyPr>
          <a:lstStyle/>
          <a:p>
            <a:pPr>
              <a:lnSpc>
                <a:spcPct val="80000"/>
              </a:lnSpc>
            </a:pPr>
            <a:r>
              <a:rPr lang="en-US" sz="4000" b="1" dirty="0" smtClean="0">
                <a:solidFill>
                  <a:schemeClr val="bg1"/>
                </a:solidFill>
                <a:latin typeface="Monotype Corsiva" pitchFamily="66" charset="0"/>
              </a:rPr>
              <a:t>What Causes Depression?</a:t>
            </a:r>
            <a:endParaRPr lang="en-US" sz="4000" b="1" dirty="0">
              <a:solidFill>
                <a:schemeClr val="bg1"/>
              </a:solidFill>
              <a:latin typeface="Monotype Corsiva" pitchFamily="66" charset="0"/>
            </a:endParaRPr>
          </a:p>
        </p:txBody>
      </p:sp>
      <p:sp>
        <p:nvSpPr>
          <p:cNvPr id="15" name="Rectangle 14"/>
          <p:cNvSpPr/>
          <p:nvPr/>
        </p:nvSpPr>
        <p:spPr>
          <a:xfrm>
            <a:off x="685800" y="3429000"/>
            <a:ext cx="2209800" cy="2862322"/>
          </a:xfrm>
          <a:prstGeom prst="rect">
            <a:avLst/>
          </a:prstGeom>
        </p:spPr>
        <p:txBody>
          <a:bodyPr wrap="square" anchor="ctr">
            <a:spAutoFit/>
          </a:bodyPr>
          <a:lstStyle/>
          <a:p>
            <a:pPr algn="ctr"/>
            <a:r>
              <a:rPr lang="en-US" sz="3600" b="1" dirty="0" smtClean="0">
                <a:solidFill>
                  <a:srgbClr val="FFFFFF"/>
                </a:solidFill>
              </a:rPr>
              <a:t>Life isn’t what it should be.</a:t>
            </a:r>
            <a:r>
              <a:rPr lang="en-US" sz="3600" b="1" dirty="0" smtClean="0">
                <a:solidFill>
                  <a:srgbClr val="FFFFFF"/>
                </a:solidFill>
                <a:latin typeface="Corbel"/>
              </a:rPr>
              <a:t> </a:t>
            </a:r>
          </a:p>
          <a:p>
            <a:pPr algn="ctr"/>
            <a:r>
              <a:rPr lang="en-US" sz="2400" b="1" dirty="0" smtClean="0">
                <a:solidFill>
                  <a:srgbClr val="FFFFFF"/>
                </a:solidFill>
                <a:latin typeface="Corbel"/>
              </a:rPr>
              <a:t>* Disappoint-</a:t>
            </a:r>
            <a:r>
              <a:rPr lang="en-US" sz="2400" b="1" dirty="0" err="1" smtClean="0">
                <a:solidFill>
                  <a:srgbClr val="FFFFFF"/>
                </a:solidFill>
                <a:latin typeface="Corbel"/>
              </a:rPr>
              <a:t>ments</a:t>
            </a:r>
            <a:endParaRPr lang="en-US" sz="2400" b="1" dirty="0" smtClean="0">
              <a:solidFill>
                <a:srgbClr val="FFFFFF"/>
              </a:solidFill>
              <a:latin typeface="Corbel"/>
            </a:endParaRPr>
          </a:p>
          <a:p>
            <a:pPr algn="ctr"/>
            <a:r>
              <a:rPr lang="en-US" sz="2400" b="1" dirty="0" smtClean="0">
                <a:solidFill>
                  <a:srgbClr val="FFFFFF"/>
                </a:solidFill>
                <a:latin typeface="Corbel"/>
              </a:rPr>
              <a:t>* Health</a:t>
            </a:r>
            <a:endParaRPr lang="en-US" sz="3600" dirty="0"/>
          </a:p>
        </p:txBody>
      </p:sp>
      <p:sp>
        <p:nvSpPr>
          <p:cNvPr id="16" name="Rectangle 15"/>
          <p:cNvSpPr/>
          <p:nvPr/>
        </p:nvSpPr>
        <p:spPr>
          <a:xfrm>
            <a:off x="3429000" y="4059198"/>
            <a:ext cx="2209800" cy="1754326"/>
          </a:xfrm>
          <a:prstGeom prst="rect">
            <a:avLst/>
          </a:prstGeom>
        </p:spPr>
        <p:txBody>
          <a:bodyPr wrap="square" anchor="ctr">
            <a:spAutoFit/>
          </a:bodyPr>
          <a:lstStyle/>
          <a:p>
            <a:pPr algn="ctr"/>
            <a:r>
              <a:rPr lang="en-US" sz="3600" b="1" dirty="0" smtClean="0">
                <a:solidFill>
                  <a:srgbClr val="FFFFFF"/>
                </a:solidFill>
              </a:rPr>
              <a:t>People have hurt us.</a:t>
            </a:r>
            <a:endParaRPr lang="en-US" sz="3600" dirty="0"/>
          </a:p>
        </p:txBody>
      </p:sp>
      <p:sp>
        <p:nvSpPr>
          <p:cNvPr id="17" name="Rectangle 16"/>
          <p:cNvSpPr/>
          <p:nvPr/>
        </p:nvSpPr>
        <p:spPr>
          <a:xfrm>
            <a:off x="6172200" y="3823274"/>
            <a:ext cx="2209800" cy="2107052"/>
          </a:xfrm>
          <a:prstGeom prst="rect">
            <a:avLst/>
          </a:prstGeom>
        </p:spPr>
        <p:txBody>
          <a:bodyPr wrap="square" anchor="ctr">
            <a:spAutoFit/>
          </a:bodyPr>
          <a:lstStyle/>
          <a:p>
            <a:pPr algn="ctr">
              <a:lnSpc>
                <a:spcPct val="80000"/>
              </a:lnSpc>
              <a:spcBef>
                <a:spcPts val="1800"/>
              </a:spcBef>
            </a:pPr>
            <a:r>
              <a:rPr lang="en-US" sz="3600" b="1" dirty="0" smtClean="0">
                <a:solidFill>
                  <a:srgbClr val="FFFFFF"/>
                </a:solidFill>
              </a:rPr>
              <a:t>Sadness and Loss</a:t>
            </a:r>
          </a:p>
          <a:p>
            <a:pPr algn="ctr">
              <a:lnSpc>
                <a:spcPct val="80000"/>
              </a:lnSpc>
              <a:spcBef>
                <a:spcPts val="1800"/>
              </a:spcBef>
            </a:pPr>
            <a:r>
              <a:rPr lang="en-US" sz="3600" b="1" dirty="0" smtClean="0">
                <a:solidFill>
                  <a:srgbClr val="FFFFFF"/>
                </a:solidFill>
              </a:rPr>
              <a:t>Our Own Sin</a:t>
            </a:r>
            <a:endParaRPr lang="en-US" sz="3600" dirty="0"/>
          </a:p>
        </p:txBody>
      </p:sp>
    </p:spTree>
    <p:extLst>
      <p:ext uri="{BB962C8B-B14F-4D97-AF65-F5344CB8AC3E}">
        <p14:creationId xmlns=""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1000" fill="hold"/>
                                        <p:tgtEl>
                                          <p:spTgt spid="1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animEffect transition="in" filter="fade">
                                      <p:cBhvr>
                                        <p:cTn id="21" dur="1000"/>
                                        <p:tgtEl>
                                          <p:spTgt spid="15">
                                            <p:txEl>
                                              <p:pRg st="1" end="1"/>
                                            </p:txEl>
                                          </p:spTgt>
                                        </p:tgtEl>
                                      </p:cBhvr>
                                    </p:animEffect>
                                    <p:anim calcmode="lin" valueType="num">
                                      <p:cBhvr>
                                        <p:cTn id="22"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xEl>
                                              <p:pRg st="2" end="2"/>
                                            </p:txEl>
                                          </p:spTgt>
                                        </p:tgtEl>
                                        <p:attrNameLst>
                                          <p:attrName>style.visibility</p:attrName>
                                        </p:attrNameLst>
                                      </p:cBhvr>
                                      <p:to>
                                        <p:strVal val="visible"/>
                                      </p:to>
                                    </p:set>
                                    <p:animEffect transition="in" filter="fade">
                                      <p:cBhvr>
                                        <p:cTn id="28" dur="1000"/>
                                        <p:tgtEl>
                                          <p:spTgt spid="15">
                                            <p:txEl>
                                              <p:pRg st="2" end="2"/>
                                            </p:txEl>
                                          </p:spTgt>
                                        </p:tgtEl>
                                      </p:cBhvr>
                                    </p:animEffect>
                                    <p:anim calcmode="lin" valueType="num">
                                      <p:cBhvr>
                                        <p:cTn id="29"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anim calcmode="lin" valueType="num">
                                      <p:cBhvr>
                                        <p:cTn id="35" dur="1000" fill="hold"/>
                                        <p:tgtEl>
                                          <p:spTgt spid="16">
                                            <p:txEl>
                                              <p:pRg st="0" end="0"/>
                                            </p:txEl>
                                          </p:spTgt>
                                        </p:tgtEl>
                                        <p:attrNameLst>
                                          <p:attrName>ppt_x</p:attrName>
                                        </p:attrNameLst>
                                      </p:cBhvr>
                                      <p:tavLst>
                                        <p:tav tm="0">
                                          <p:val>
                                            <p:strVal val="#ppt_x-.2"/>
                                          </p:val>
                                        </p:tav>
                                        <p:tav tm="100000">
                                          <p:val>
                                            <p:strVal val="#ppt_x"/>
                                          </p:val>
                                        </p:tav>
                                      </p:tavLst>
                                    </p:anim>
                                    <p:anim calcmode="lin" valueType="num">
                                      <p:cBhvr>
                                        <p:cTn id="36" dur="1000" fill="hold"/>
                                        <p:tgtEl>
                                          <p:spTgt spid="1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anim calcmode="lin" valueType="num">
                                      <p:cBhvr>
                                        <p:cTn id="42" dur="1000" fill="hold"/>
                                        <p:tgtEl>
                                          <p:spTgt spid="17">
                                            <p:txEl>
                                              <p:pRg st="0" end="0"/>
                                            </p:txEl>
                                          </p:spTgt>
                                        </p:tgtEl>
                                        <p:attrNameLst>
                                          <p:attrName>ppt_x</p:attrName>
                                        </p:attrNameLst>
                                      </p:cBhvr>
                                      <p:tavLst>
                                        <p:tav tm="0">
                                          <p:val>
                                            <p:strVal val="#ppt_x-.2"/>
                                          </p:val>
                                        </p:tav>
                                        <p:tav tm="100000">
                                          <p:val>
                                            <p:strVal val="#ppt_x"/>
                                          </p:val>
                                        </p:tav>
                                      </p:tavLst>
                                    </p:anim>
                                    <p:anim calcmode="lin" valueType="num">
                                      <p:cBhvr>
                                        <p:cTn id="43" dur="1000" fill="hold"/>
                                        <p:tgtEl>
                                          <p:spTgt spid="1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7">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7">
                                            <p:txEl>
                                              <p:pRg st="1" end="1"/>
                                            </p:txEl>
                                          </p:spTgt>
                                        </p:tgtEl>
                                        <p:attrNameLst>
                                          <p:attrName>style.visibility</p:attrName>
                                        </p:attrNameLst>
                                      </p:cBhvr>
                                      <p:to>
                                        <p:strVal val="visible"/>
                                      </p:to>
                                    </p:set>
                                    <p:anim calcmode="lin" valueType="num">
                                      <p:cBhvr>
                                        <p:cTn id="49" dur="1000" fill="hold"/>
                                        <p:tgtEl>
                                          <p:spTgt spid="17">
                                            <p:txEl>
                                              <p:pRg st="1" end="1"/>
                                            </p:txEl>
                                          </p:spTgt>
                                        </p:tgtEl>
                                        <p:attrNameLst>
                                          <p:attrName>ppt_x</p:attrName>
                                        </p:attrNameLst>
                                      </p:cBhvr>
                                      <p:tavLst>
                                        <p:tav tm="0">
                                          <p:val>
                                            <p:strVal val="#ppt_x-.2"/>
                                          </p:val>
                                        </p:tav>
                                        <p:tav tm="100000">
                                          <p:val>
                                            <p:strVal val="#ppt_x"/>
                                          </p:val>
                                        </p:tav>
                                      </p:tavLst>
                                    </p:anim>
                                    <p:anim calcmode="lin" valueType="num">
                                      <p:cBhvr>
                                        <p:cTn id="50" dur="1000" fill="hold"/>
                                        <p:tgtEl>
                                          <p:spTgt spid="1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Rounded Rectangle 4"/>
          <p:cNvSpPr/>
          <p:nvPr/>
        </p:nvSpPr>
        <p:spPr>
          <a:xfrm>
            <a:off x="304800" y="1285881"/>
            <a:ext cx="8458200" cy="2708910"/>
          </a:xfrm>
          <a:prstGeom prst="roundRect">
            <a:avLst>
              <a:gd name="adj" fmla="val 10000"/>
            </a:avLst>
          </a:prstGeom>
          <a:solidFill>
            <a:schemeClr val="bg1">
              <a:lumMod val="65000"/>
              <a:alpha val="90000"/>
            </a:schemeClr>
          </a:solidFill>
        </p:spPr>
        <p:style>
          <a:lnRef idx="1">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9" name="Freeform 8"/>
          <p:cNvSpPr/>
          <p:nvPr/>
        </p:nvSpPr>
        <p:spPr>
          <a:xfrm rot="21600000">
            <a:off x="1143000" y="1752600"/>
            <a:ext cx="7315200" cy="4800599"/>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a:ln>
            <a:solidFill>
              <a:schemeClr val="accent6">
                <a:lumMod val="40000"/>
                <a:lumOff val="60000"/>
              </a:schemeClr>
            </a:solidFill>
          </a:ln>
        </p:spPr>
        <p:style>
          <a:lnRef idx="0">
            <a:schemeClr val="lt1">
              <a:hueOff val="0"/>
              <a:satOff val="0"/>
              <a:lumOff val="0"/>
              <a:alphaOff val="0"/>
            </a:schemeClr>
          </a:lnRef>
          <a:fillRef idx="3">
            <a:schemeClr val="accent2">
              <a:hueOff val="2340759"/>
              <a:satOff val="-2919"/>
              <a:lumOff val="686"/>
              <a:alphaOff val="0"/>
            </a:schemeClr>
          </a:fillRef>
          <a:effectRef idx="2">
            <a:schemeClr val="accent2">
              <a:hueOff val="2340759"/>
              <a:satOff val="-2919"/>
              <a:lumOff val="686"/>
              <a:alphaOff val="0"/>
            </a:schemeClr>
          </a:effectRef>
          <a:fontRef idx="minor">
            <a:schemeClr val="lt1"/>
          </a:fontRef>
        </p:style>
        <p:txBody>
          <a:bodyPr spcFirstLastPara="0" vert="horz" wrap="square" lIns="149562" tIns="274321" rIns="149563" bIns="303994" numCol="1" spcCol="1270" anchor="ctr" anchorCtr="0">
            <a:noAutofit/>
          </a:bodyPr>
          <a:lstStyle/>
          <a:p>
            <a:pPr lvl="0" algn="ctr" defTabSz="977900">
              <a:lnSpc>
                <a:spcPct val="90000"/>
              </a:lnSpc>
              <a:spcBef>
                <a:spcPct val="0"/>
              </a:spcBef>
              <a:spcAft>
                <a:spcPct val="35000"/>
              </a:spcAft>
            </a:pPr>
            <a:endParaRPr lang="en-US" sz="3600" b="1" dirty="0">
              <a:latin typeface="Corbel" pitchFamily="34" charset="0"/>
            </a:endParaRPr>
          </a:p>
        </p:txBody>
      </p:sp>
      <p:sp>
        <p:nvSpPr>
          <p:cNvPr id="3" name="Rectangle 2"/>
          <p:cNvSpPr/>
          <p:nvPr/>
        </p:nvSpPr>
        <p:spPr>
          <a:xfrm>
            <a:off x="228600" y="228600"/>
            <a:ext cx="8915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1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DEPRESSION</a:t>
            </a:r>
            <a:endParaRPr lang="en-US" sz="6000" b="1" cap="none" spc="-1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TextBox 12"/>
          <p:cNvSpPr txBox="1"/>
          <p:nvPr/>
        </p:nvSpPr>
        <p:spPr>
          <a:xfrm>
            <a:off x="4191000" y="457200"/>
            <a:ext cx="4953001" cy="584775"/>
          </a:xfrm>
          <a:prstGeom prst="rect">
            <a:avLst/>
          </a:prstGeom>
          <a:noFill/>
        </p:spPr>
        <p:txBody>
          <a:bodyPr wrap="square" rtlCol="0">
            <a:spAutoFit/>
          </a:bodyPr>
          <a:lstStyle/>
          <a:p>
            <a:pPr>
              <a:lnSpc>
                <a:spcPct val="80000"/>
              </a:lnSpc>
            </a:pPr>
            <a:r>
              <a:rPr lang="en-US" sz="4000" b="1" dirty="0" smtClean="0">
                <a:solidFill>
                  <a:schemeClr val="bg1"/>
                </a:solidFill>
                <a:latin typeface="Monotype Corsiva" pitchFamily="66" charset="0"/>
              </a:rPr>
              <a:t>Biblical Solutions.</a:t>
            </a:r>
            <a:endParaRPr lang="en-US" sz="4000" b="1" dirty="0">
              <a:solidFill>
                <a:schemeClr val="bg1"/>
              </a:solidFill>
              <a:latin typeface="Monotype Corsiva" pitchFamily="66" charset="0"/>
            </a:endParaRPr>
          </a:p>
        </p:txBody>
      </p:sp>
      <p:sp>
        <p:nvSpPr>
          <p:cNvPr id="17" name="Rectangle 16"/>
          <p:cNvSpPr/>
          <p:nvPr/>
        </p:nvSpPr>
        <p:spPr>
          <a:xfrm>
            <a:off x="3733800" y="2514600"/>
            <a:ext cx="4572000" cy="3311676"/>
          </a:xfrm>
          <a:prstGeom prst="rect">
            <a:avLst/>
          </a:prstGeom>
        </p:spPr>
        <p:txBody>
          <a:bodyPr wrap="square" anchor="t">
            <a:spAutoFit/>
          </a:bodyPr>
          <a:lstStyle/>
          <a:p>
            <a:pPr marL="463550" indent="-463550">
              <a:lnSpc>
                <a:spcPct val="80000"/>
              </a:lnSpc>
              <a:spcBef>
                <a:spcPts val="1800"/>
              </a:spcBef>
              <a:buFont typeface="Arial" pitchFamily="34" charset="0"/>
              <a:buChar char="•"/>
            </a:pPr>
            <a:r>
              <a:rPr lang="en-US" sz="3200" b="1" dirty="0" smtClean="0">
                <a:solidFill>
                  <a:srgbClr val="FFFFFF"/>
                </a:solidFill>
              </a:rPr>
              <a:t>Meditation on God’s word (Psa. 119:25-28). </a:t>
            </a:r>
          </a:p>
          <a:p>
            <a:pPr marL="463550" indent="-463550">
              <a:lnSpc>
                <a:spcPct val="80000"/>
              </a:lnSpc>
              <a:spcBef>
                <a:spcPts val="1800"/>
              </a:spcBef>
              <a:buFont typeface="Arial" pitchFamily="34" charset="0"/>
              <a:buChar char="•"/>
            </a:pPr>
            <a:r>
              <a:rPr lang="en-US" sz="3200" b="1" dirty="0" smtClean="0">
                <a:solidFill>
                  <a:srgbClr val="FFFFFF"/>
                </a:solidFill>
              </a:rPr>
              <a:t>Pray and cultivate gratitude (Phil. 4:6-7).</a:t>
            </a:r>
          </a:p>
          <a:p>
            <a:pPr marL="463550" indent="-463550">
              <a:lnSpc>
                <a:spcPct val="80000"/>
              </a:lnSpc>
              <a:spcBef>
                <a:spcPts val="1800"/>
              </a:spcBef>
              <a:buFont typeface="Arial" pitchFamily="34" charset="0"/>
              <a:buChar char="•"/>
            </a:pPr>
            <a:r>
              <a:rPr lang="en-US" sz="3200" b="1" dirty="0" smtClean="0">
                <a:solidFill>
                  <a:srgbClr val="FFFFFF"/>
                </a:solidFill>
              </a:rPr>
              <a:t>Don’t let emotion control you (Prov. 16:32). </a:t>
            </a:r>
          </a:p>
        </p:txBody>
      </p:sp>
      <p:pic>
        <p:nvPicPr>
          <p:cNvPr id="14" name="Picture 13" descr="Gloomy-Weather.jpg"/>
          <p:cNvPicPr>
            <a:picLocks noChangeAspect="1"/>
          </p:cNvPicPr>
          <p:nvPr/>
        </p:nvPicPr>
        <p:blipFill>
          <a:blip r:embed="rId3" cstate="print"/>
          <a:stretch>
            <a:fillRect/>
          </a:stretch>
        </p:blipFill>
        <p:spPr>
          <a:xfrm>
            <a:off x="609600" y="1600200"/>
            <a:ext cx="3048000" cy="2819400"/>
          </a:xfrm>
          <a:prstGeom prst="roundRect">
            <a:avLst/>
          </a:prstGeom>
          <a:ln>
            <a:solidFill>
              <a:schemeClr val="bg1">
                <a:lumMod val="65000"/>
              </a:schemeClr>
            </a:solidFill>
          </a:ln>
          <a:effectLst>
            <a:outerShdw blurRad="190500" dist="190500" dir="2700000" algn="tl" rotWithShape="0">
              <a:prstClr val="black">
                <a:alpha val="40000"/>
              </a:prstClr>
            </a:outerShdw>
          </a:effectLst>
        </p:spPr>
      </p:pic>
      <p:grpSp>
        <p:nvGrpSpPr>
          <p:cNvPr id="18" name="Group 20"/>
          <p:cNvGrpSpPr/>
          <p:nvPr/>
        </p:nvGrpSpPr>
        <p:grpSpPr>
          <a:xfrm>
            <a:off x="1524000" y="4800600"/>
            <a:ext cx="1595438" cy="1430899"/>
            <a:chOff x="1985962" y="1109662"/>
            <a:chExt cx="5172075" cy="4638675"/>
          </a:xfrm>
          <a:effectLst>
            <a:outerShdw blurRad="50800" dist="38100" dir="2700000" algn="tl" rotWithShape="0">
              <a:prstClr val="black">
                <a:alpha val="40000"/>
              </a:prstClr>
            </a:outerShdw>
          </a:effectLst>
        </p:grpSpPr>
        <p:sp>
          <p:nvSpPr>
            <p:cNvPr id="19" name="Rounded Rectangle 18"/>
            <p:cNvSpPr/>
            <p:nvPr/>
          </p:nvSpPr>
          <p:spPr>
            <a:xfrm>
              <a:off x="2286000" y="1295400"/>
              <a:ext cx="4572000" cy="4267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BibleIcon.jpg"/>
            <p:cNvPicPr>
              <a:picLocks noChangeAspect="1"/>
            </p:cNvPicPr>
            <p:nvPr/>
          </p:nvPicPr>
          <p:blipFill>
            <a:blip r:embed="rId4" cstate="print">
              <a:clrChange>
                <a:clrFrom>
                  <a:srgbClr val="FFFFFF"/>
                </a:clrFrom>
                <a:clrTo>
                  <a:srgbClr val="FFFFFF">
                    <a:alpha val="0"/>
                  </a:srgbClr>
                </a:clrTo>
              </a:clrChange>
            </a:blip>
            <a:stretch>
              <a:fillRect/>
            </a:stretch>
          </p:blipFill>
          <p:spPr>
            <a:xfrm>
              <a:off x="1985962" y="1109662"/>
              <a:ext cx="5172075" cy="4638675"/>
            </a:xfrm>
            <a:prstGeom prst="rect">
              <a:avLst/>
            </a:prstGeom>
          </p:spPr>
        </p:pic>
      </p:grpSp>
    </p:spTree>
    <p:extLst>
      <p:ext uri="{BB962C8B-B14F-4D97-AF65-F5344CB8AC3E}">
        <p14:creationId xmlns=""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7">
                                            <p:txEl>
                                              <p:pRg st="0" end="0"/>
                                            </p:txEl>
                                          </p:spTgt>
                                        </p:tgtEl>
                                        <p:attrNameLst>
                                          <p:attrName>style.visibility</p:attrName>
                                        </p:attrNameLst>
                                      </p:cBhvr>
                                      <p:to>
                                        <p:strVal val="visible"/>
                                      </p:to>
                                    </p:set>
                                    <p:anim calcmode="lin" valueType="num">
                                      <p:cBhvr>
                                        <p:cTn id="14" dur="1000" fill="hold"/>
                                        <p:tgtEl>
                                          <p:spTgt spid="17">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7">
                                            <p:txEl>
                                              <p:pRg st="1" end="1"/>
                                            </p:txEl>
                                          </p:spTgt>
                                        </p:tgtEl>
                                        <p:attrNameLst>
                                          <p:attrName>style.visibility</p:attrName>
                                        </p:attrNameLst>
                                      </p:cBhvr>
                                      <p:to>
                                        <p:strVal val="visible"/>
                                      </p:to>
                                    </p:set>
                                    <p:anim calcmode="lin" valueType="num">
                                      <p:cBhvr>
                                        <p:cTn id="21" dur="1000" fill="hold"/>
                                        <p:tgtEl>
                                          <p:spTgt spid="17">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1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7">
                                            <p:txEl>
                                              <p:pRg st="2" end="2"/>
                                            </p:txEl>
                                          </p:spTgt>
                                        </p:tgtEl>
                                        <p:attrNameLst>
                                          <p:attrName>style.visibility</p:attrName>
                                        </p:attrNameLst>
                                      </p:cBhvr>
                                      <p:to>
                                        <p:strVal val="visible"/>
                                      </p:to>
                                    </p:set>
                                    <p:anim calcmode="lin" valueType="num">
                                      <p:cBhvr>
                                        <p:cTn id="28" dur="1000" fill="hold"/>
                                        <p:tgtEl>
                                          <p:spTgt spid="17">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1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Rounded Rectangle 4"/>
          <p:cNvSpPr/>
          <p:nvPr/>
        </p:nvSpPr>
        <p:spPr>
          <a:xfrm>
            <a:off x="304800" y="1285881"/>
            <a:ext cx="8458200" cy="2708910"/>
          </a:xfrm>
          <a:prstGeom prst="roundRect">
            <a:avLst>
              <a:gd name="adj" fmla="val 10000"/>
            </a:avLst>
          </a:prstGeom>
          <a:solidFill>
            <a:schemeClr val="bg1">
              <a:lumMod val="65000"/>
              <a:alpha val="90000"/>
            </a:schemeClr>
          </a:solidFill>
        </p:spPr>
        <p:style>
          <a:lnRef idx="1">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9" name="Freeform 8"/>
          <p:cNvSpPr/>
          <p:nvPr/>
        </p:nvSpPr>
        <p:spPr>
          <a:xfrm rot="21600000">
            <a:off x="1143000" y="1752600"/>
            <a:ext cx="7315200" cy="4800599"/>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a:ln>
            <a:solidFill>
              <a:schemeClr val="accent6">
                <a:lumMod val="40000"/>
                <a:lumOff val="60000"/>
              </a:schemeClr>
            </a:solidFill>
          </a:ln>
        </p:spPr>
        <p:style>
          <a:lnRef idx="0">
            <a:schemeClr val="lt1">
              <a:hueOff val="0"/>
              <a:satOff val="0"/>
              <a:lumOff val="0"/>
              <a:alphaOff val="0"/>
            </a:schemeClr>
          </a:lnRef>
          <a:fillRef idx="3">
            <a:schemeClr val="accent2">
              <a:hueOff val="2340759"/>
              <a:satOff val="-2919"/>
              <a:lumOff val="686"/>
              <a:alphaOff val="0"/>
            </a:schemeClr>
          </a:fillRef>
          <a:effectRef idx="2">
            <a:schemeClr val="accent2">
              <a:hueOff val="2340759"/>
              <a:satOff val="-2919"/>
              <a:lumOff val="686"/>
              <a:alphaOff val="0"/>
            </a:schemeClr>
          </a:effectRef>
          <a:fontRef idx="minor">
            <a:schemeClr val="lt1"/>
          </a:fontRef>
        </p:style>
        <p:txBody>
          <a:bodyPr spcFirstLastPara="0" vert="horz" wrap="square" lIns="149562" tIns="274321" rIns="149563" bIns="303994" numCol="1" spcCol="1270" anchor="ctr" anchorCtr="0">
            <a:noAutofit/>
          </a:bodyPr>
          <a:lstStyle/>
          <a:p>
            <a:pPr lvl="0" algn="ctr" defTabSz="977900">
              <a:lnSpc>
                <a:spcPct val="90000"/>
              </a:lnSpc>
              <a:spcBef>
                <a:spcPct val="0"/>
              </a:spcBef>
              <a:spcAft>
                <a:spcPct val="35000"/>
              </a:spcAft>
            </a:pPr>
            <a:endParaRPr lang="en-US" sz="3600" b="1" dirty="0">
              <a:latin typeface="Corbel" pitchFamily="34" charset="0"/>
            </a:endParaRPr>
          </a:p>
        </p:txBody>
      </p:sp>
      <p:sp>
        <p:nvSpPr>
          <p:cNvPr id="3" name="Rectangle 2"/>
          <p:cNvSpPr/>
          <p:nvPr/>
        </p:nvSpPr>
        <p:spPr>
          <a:xfrm>
            <a:off x="228600" y="228600"/>
            <a:ext cx="8915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1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DEPRESSION</a:t>
            </a:r>
            <a:endParaRPr lang="en-US" sz="6000" b="1" cap="none" spc="-1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TextBox 12"/>
          <p:cNvSpPr txBox="1"/>
          <p:nvPr/>
        </p:nvSpPr>
        <p:spPr>
          <a:xfrm>
            <a:off x="4191000" y="457200"/>
            <a:ext cx="4953001" cy="584775"/>
          </a:xfrm>
          <a:prstGeom prst="rect">
            <a:avLst/>
          </a:prstGeom>
          <a:noFill/>
        </p:spPr>
        <p:txBody>
          <a:bodyPr wrap="square" rtlCol="0">
            <a:spAutoFit/>
          </a:bodyPr>
          <a:lstStyle/>
          <a:p>
            <a:pPr>
              <a:lnSpc>
                <a:spcPct val="80000"/>
              </a:lnSpc>
            </a:pPr>
            <a:r>
              <a:rPr lang="en-US" sz="4000" b="1" dirty="0" smtClean="0">
                <a:solidFill>
                  <a:schemeClr val="bg1"/>
                </a:solidFill>
                <a:latin typeface="Monotype Corsiva" pitchFamily="66" charset="0"/>
              </a:rPr>
              <a:t>Biblical Solutions.</a:t>
            </a:r>
            <a:endParaRPr lang="en-US" sz="4000" b="1" dirty="0">
              <a:solidFill>
                <a:schemeClr val="bg1"/>
              </a:solidFill>
              <a:latin typeface="Monotype Corsiva" pitchFamily="66" charset="0"/>
            </a:endParaRPr>
          </a:p>
        </p:txBody>
      </p:sp>
      <p:sp>
        <p:nvSpPr>
          <p:cNvPr id="17" name="Rectangle 16"/>
          <p:cNvSpPr/>
          <p:nvPr/>
        </p:nvSpPr>
        <p:spPr>
          <a:xfrm>
            <a:off x="3810000" y="2362200"/>
            <a:ext cx="4495800" cy="3705630"/>
          </a:xfrm>
          <a:prstGeom prst="rect">
            <a:avLst/>
          </a:prstGeom>
        </p:spPr>
        <p:txBody>
          <a:bodyPr wrap="square" anchor="t">
            <a:spAutoFit/>
          </a:bodyPr>
          <a:lstStyle/>
          <a:p>
            <a:pPr marL="463550" indent="-463550">
              <a:lnSpc>
                <a:spcPct val="80000"/>
              </a:lnSpc>
              <a:spcBef>
                <a:spcPts val="1800"/>
              </a:spcBef>
              <a:buFont typeface="Arial" pitchFamily="34" charset="0"/>
              <a:buChar char="•"/>
            </a:pPr>
            <a:r>
              <a:rPr lang="en-US" sz="3200" b="1" dirty="0" smtClean="0">
                <a:solidFill>
                  <a:srgbClr val="FFFFFF"/>
                </a:solidFill>
              </a:rPr>
              <a:t>“A good word” (Prov. 12:25).</a:t>
            </a:r>
          </a:p>
          <a:p>
            <a:pPr marL="688975" lvl="1" indent="-401638">
              <a:lnSpc>
                <a:spcPct val="80000"/>
              </a:lnSpc>
              <a:spcBef>
                <a:spcPts val="1800"/>
              </a:spcBef>
              <a:buFont typeface="Wingdings" pitchFamily="2" charset="2"/>
              <a:buChar char="v"/>
            </a:pPr>
            <a:r>
              <a:rPr lang="en-US" sz="3200" b="1" dirty="0" smtClean="0">
                <a:solidFill>
                  <a:srgbClr val="FFFFFF"/>
                </a:solidFill>
              </a:rPr>
              <a:t>Seek sources of encouragement and be a source to others.</a:t>
            </a:r>
          </a:p>
          <a:p>
            <a:pPr marL="688975" lvl="1" indent="-401638">
              <a:lnSpc>
                <a:spcPct val="80000"/>
              </a:lnSpc>
              <a:spcBef>
                <a:spcPts val="1800"/>
              </a:spcBef>
              <a:buFont typeface="Wingdings" pitchFamily="2" charset="2"/>
              <a:buChar char="v"/>
            </a:pPr>
            <a:r>
              <a:rPr lang="en-US" sz="3200" b="1" dirty="0" smtClean="0">
                <a:solidFill>
                  <a:srgbClr val="FFFFFF"/>
                </a:solidFill>
              </a:rPr>
              <a:t>Refresh others (1 Cor. 16:17-18).</a:t>
            </a:r>
          </a:p>
        </p:txBody>
      </p:sp>
      <p:pic>
        <p:nvPicPr>
          <p:cNvPr id="14" name="Picture 13" descr="Gloomy-Weather.jpg"/>
          <p:cNvPicPr>
            <a:picLocks noChangeAspect="1"/>
          </p:cNvPicPr>
          <p:nvPr/>
        </p:nvPicPr>
        <p:blipFill>
          <a:blip r:embed="rId3" cstate="print"/>
          <a:stretch>
            <a:fillRect/>
          </a:stretch>
        </p:blipFill>
        <p:spPr>
          <a:xfrm>
            <a:off x="609600" y="1600200"/>
            <a:ext cx="3048000" cy="2819400"/>
          </a:xfrm>
          <a:prstGeom prst="roundRect">
            <a:avLst/>
          </a:prstGeom>
          <a:ln>
            <a:solidFill>
              <a:schemeClr val="bg1">
                <a:lumMod val="65000"/>
              </a:schemeClr>
            </a:solidFill>
          </a:ln>
          <a:effectLst>
            <a:outerShdw blurRad="190500" dist="190500" dir="2700000" algn="tl" rotWithShape="0">
              <a:prstClr val="black">
                <a:alpha val="40000"/>
              </a:prstClr>
            </a:outerShdw>
          </a:effectLst>
        </p:spPr>
      </p:pic>
      <p:grpSp>
        <p:nvGrpSpPr>
          <p:cNvPr id="2" name="Group 20"/>
          <p:cNvGrpSpPr/>
          <p:nvPr/>
        </p:nvGrpSpPr>
        <p:grpSpPr>
          <a:xfrm>
            <a:off x="1524000" y="4800600"/>
            <a:ext cx="1595438" cy="1430899"/>
            <a:chOff x="1985962" y="1109662"/>
            <a:chExt cx="5172075" cy="4638675"/>
          </a:xfrm>
          <a:effectLst>
            <a:outerShdw blurRad="50800" dist="38100" dir="2700000" algn="tl" rotWithShape="0">
              <a:prstClr val="black">
                <a:alpha val="40000"/>
              </a:prstClr>
            </a:outerShdw>
          </a:effectLst>
        </p:grpSpPr>
        <p:sp>
          <p:nvSpPr>
            <p:cNvPr id="19" name="Rounded Rectangle 18"/>
            <p:cNvSpPr/>
            <p:nvPr/>
          </p:nvSpPr>
          <p:spPr>
            <a:xfrm>
              <a:off x="2286000" y="1295400"/>
              <a:ext cx="4572000" cy="4267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BibleIcon.jpg"/>
            <p:cNvPicPr>
              <a:picLocks noChangeAspect="1"/>
            </p:cNvPicPr>
            <p:nvPr/>
          </p:nvPicPr>
          <p:blipFill>
            <a:blip r:embed="rId4" cstate="print">
              <a:clrChange>
                <a:clrFrom>
                  <a:srgbClr val="FFFFFF"/>
                </a:clrFrom>
                <a:clrTo>
                  <a:srgbClr val="FFFFFF">
                    <a:alpha val="0"/>
                  </a:srgbClr>
                </a:clrTo>
              </a:clrChange>
            </a:blip>
            <a:stretch>
              <a:fillRect/>
            </a:stretch>
          </p:blipFill>
          <p:spPr>
            <a:xfrm>
              <a:off x="1985962" y="1109662"/>
              <a:ext cx="5172075" cy="4638675"/>
            </a:xfrm>
            <a:prstGeom prst="rect">
              <a:avLst/>
            </a:prstGeom>
          </p:spPr>
        </p:pic>
      </p:grpSp>
    </p:spTree>
    <p:extLst>
      <p:ext uri="{BB962C8B-B14F-4D97-AF65-F5344CB8AC3E}">
        <p14:creationId xmlns=""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p:cTn id="7" dur="1000" fill="hold"/>
                                        <p:tgtEl>
                                          <p:spTgt spid="1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7">
                                            <p:txEl>
                                              <p:pRg st="1" end="1"/>
                                            </p:txEl>
                                          </p:spTgt>
                                        </p:tgtEl>
                                        <p:attrNameLst>
                                          <p:attrName>style.visibility</p:attrName>
                                        </p:attrNameLst>
                                      </p:cBhvr>
                                      <p:to>
                                        <p:strVal val="visible"/>
                                      </p:to>
                                    </p:set>
                                    <p:anim calcmode="lin" valueType="num">
                                      <p:cBhvr>
                                        <p:cTn id="14" dur="1000" fill="hold"/>
                                        <p:tgtEl>
                                          <p:spTgt spid="17">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7">
                                            <p:txEl>
                                              <p:pRg st="2" end="2"/>
                                            </p:txEl>
                                          </p:spTgt>
                                        </p:tgtEl>
                                        <p:attrNameLst>
                                          <p:attrName>style.visibility</p:attrName>
                                        </p:attrNameLst>
                                      </p:cBhvr>
                                      <p:to>
                                        <p:strVal val="visible"/>
                                      </p:to>
                                    </p:set>
                                    <p:anim calcmode="lin" valueType="num">
                                      <p:cBhvr>
                                        <p:cTn id="21" dur="1000" fill="hold"/>
                                        <p:tgtEl>
                                          <p:spTgt spid="17">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1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7E66"/>
            </a:gs>
            <a:gs pos="71000">
              <a:schemeClr val="tx1"/>
            </a:gs>
          </a:gsLst>
          <a:lin ang="5400000" scaled="1"/>
          <a:tileRect/>
        </a:gradFill>
        <a:effectLst/>
      </p:bgPr>
    </p:bg>
    <p:spTree>
      <p:nvGrpSpPr>
        <p:cNvPr id="1" name=""/>
        <p:cNvGrpSpPr/>
        <p:nvPr/>
      </p:nvGrpSpPr>
      <p:grpSpPr>
        <a:xfrm>
          <a:off x="0" y="0"/>
          <a:ext cx="0" cy="0"/>
          <a:chOff x="0" y="0"/>
          <a:chExt cx="0" cy="0"/>
        </a:xfrm>
      </p:grpSpPr>
      <p:sp>
        <p:nvSpPr>
          <p:cNvPr id="5" name="Rounded Rectangle 4"/>
          <p:cNvSpPr/>
          <p:nvPr/>
        </p:nvSpPr>
        <p:spPr>
          <a:xfrm>
            <a:off x="304800" y="1285881"/>
            <a:ext cx="8458200" cy="2708910"/>
          </a:xfrm>
          <a:prstGeom prst="roundRect">
            <a:avLst>
              <a:gd name="adj" fmla="val 10000"/>
            </a:avLst>
          </a:prstGeom>
          <a:solidFill>
            <a:schemeClr val="bg1">
              <a:lumMod val="65000"/>
              <a:alpha val="90000"/>
            </a:schemeClr>
          </a:solidFill>
        </p:spPr>
        <p:style>
          <a:lnRef idx="1">
            <a:schemeClr val="accent2">
              <a:tint val="40000"/>
              <a:alpha val="90000"/>
              <a:hueOff val="0"/>
              <a:satOff val="0"/>
              <a:lumOff val="0"/>
              <a:alphaOff val="0"/>
            </a:schemeClr>
          </a:lnRef>
          <a:fillRef idx="1">
            <a:scrgbClr r="0" g="0" b="0"/>
          </a:fillRef>
          <a:effectRef idx="0">
            <a:schemeClr val="accent2">
              <a:tint val="40000"/>
              <a:alpha val="90000"/>
              <a:hueOff val="0"/>
              <a:satOff val="0"/>
              <a:lumOff val="0"/>
              <a:alphaOff val="0"/>
            </a:schemeClr>
          </a:effectRef>
          <a:fontRef idx="minor">
            <a:schemeClr val="dk1">
              <a:hueOff val="0"/>
              <a:satOff val="0"/>
              <a:lumOff val="0"/>
              <a:alphaOff val="0"/>
            </a:schemeClr>
          </a:fontRef>
        </p:style>
      </p:sp>
      <p:sp>
        <p:nvSpPr>
          <p:cNvPr id="9" name="Freeform 8"/>
          <p:cNvSpPr/>
          <p:nvPr/>
        </p:nvSpPr>
        <p:spPr>
          <a:xfrm rot="21600000">
            <a:off x="1143000" y="1752600"/>
            <a:ext cx="7315200" cy="4800599"/>
          </a:xfrm>
          <a:custGeom>
            <a:avLst/>
            <a:gdLst>
              <a:gd name="connsiteX0" fmla="*/ 260883 w 2484596"/>
              <a:gd name="connsiteY0" fmla="*/ 0 h 3310890"/>
              <a:gd name="connsiteX1" fmla="*/ 2223713 w 2484596"/>
              <a:gd name="connsiteY1" fmla="*/ 0 h 3310890"/>
              <a:gd name="connsiteX2" fmla="*/ 2408185 w 2484596"/>
              <a:gd name="connsiteY2" fmla="*/ 76411 h 3310890"/>
              <a:gd name="connsiteX3" fmla="*/ 2484596 w 2484596"/>
              <a:gd name="connsiteY3" fmla="*/ 260883 h 3310890"/>
              <a:gd name="connsiteX4" fmla="*/ 2484596 w 2484596"/>
              <a:gd name="connsiteY4" fmla="*/ 3310890 h 3310890"/>
              <a:gd name="connsiteX5" fmla="*/ 2484596 w 2484596"/>
              <a:gd name="connsiteY5" fmla="*/ 3310890 h 3310890"/>
              <a:gd name="connsiteX6" fmla="*/ 2484596 w 2484596"/>
              <a:gd name="connsiteY6" fmla="*/ 3310890 h 3310890"/>
              <a:gd name="connsiteX7" fmla="*/ 0 w 2484596"/>
              <a:gd name="connsiteY7" fmla="*/ 3310890 h 3310890"/>
              <a:gd name="connsiteX8" fmla="*/ 0 w 2484596"/>
              <a:gd name="connsiteY8" fmla="*/ 3310890 h 3310890"/>
              <a:gd name="connsiteX9" fmla="*/ 0 w 2484596"/>
              <a:gd name="connsiteY9" fmla="*/ 3310890 h 3310890"/>
              <a:gd name="connsiteX10" fmla="*/ 0 w 2484596"/>
              <a:gd name="connsiteY10" fmla="*/ 260883 h 3310890"/>
              <a:gd name="connsiteX11" fmla="*/ 76411 w 2484596"/>
              <a:gd name="connsiteY11" fmla="*/ 76411 h 3310890"/>
              <a:gd name="connsiteX12" fmla="*/ 260883 w 2484596"/>
              <a:gd name="connsiteY12" fmla="*/ 0 h 331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4596" h="3310890">
                <a:moveTo>
                  <a:pt x="2223713" y="3310890"/>
                </a:moveTo>
                <a:lnTo>
                  <a:pt x="260883" y="3310890"/>
                </a:lnTo>
                <a:cubicBezTo>
                  <a:pt x="191693" y="3310890"/>
                  <a:pt x="125336" y="3283404"/>
                  <a:pt x="76411" y="3234479"/>
                </a:cubicBezTo>
                <a:cubicBezTo>
                  <a:pt x="27486" y="3185554"/>
                  <a:pt x="0" y="3119197"/>
                  <a:pt x="0" y="3050007"/>
                </a:cubicBezTo>
                <a:lnTo>
                  <a:pt x="0" y="0"/>
                </a:lnTo>
                <a:lnTo>
                  <a:pt x="0" y="0"/>
                </a:lnTo>
                <a:lnTo>
                  <a:pt x="0" y="0"/>
                </a:lnTo>
                <a:lnTo>
                  <a:pt x="2484596" y="0"/>
                </a:lnTo>
                <a:lnTo>
                  <a:pt x="2484596" y="0"/>
                </a:lnTo>
                <a:lnTo>
                  <a:pt x="2484596" y="0"/>
                </a:lnTo>
                <a:lnTo>
                  <a:pt x="2484596" y="3050007"/>
                </a:lnTo>
                <a:cubicBezTo>
                  <a:pt x="2484596" y="3119197"/>
                  <a:pt x="2457110" y="3185554"/>
                  <a:pt x="2408185" y="3234479"/>
                </a:cubicBezTo>
                <a:cubicBezTo>
                  <a:pt x="2359260" y="3283404"/>
                  <a:pt x="2292903" y="3310890"/>
                  <a:pt x="2223713" y="3310890"/>
                </a:cubicBezTo>
                <a:close/>
              </a:path>
            </a:pathLst>
          </a:custGeom>
          <a:ln>
            <a:solidFill>
              <a:schemeClr val="accent6">
                <a:lumMod val="40000"/>
                <a:lumOff val="60000"/>
              </a:schemeClr>
            </a:solidFill>
          </a:ln>
        </p:spPr>
        <p:style>
          <a:lnRef idx="0">
            <a:schemeClr val="lt1">
              <a:hueOff val="0"/>
              <a:satOff val="0"/>
              <a:lumOff val="0"/>
              <a:alphaOff val="0"/>
            </a:schemeClr>
          </a:lnRef>
          <a:fillRef idx="3">
            <a:schemeClr val="accent2">
              <a:hueOff val="2340759"/>
              <a:satOff val="-2919"/>
              <a:lumOff val="686"/>
              <a:alphaOff val="0"/>
            </a:schemeClr>
          </a:fillRef>
          <a:effectRef idx="2">
            <a:schemeClr val="accent2">
              <a:hueOff val="2340759"/>
              <a:satOff val="-2919"/>
              <a:lumOff val="686"/>
              <a:alphaOff val="0"/>
            </a:schemeClr>
          </a:effectRef>
          <a:fontRef idx="minor">
            <a:schemeClr val="lt1"/>
          </a:fontRef>
        </p:style>
        <p:txBody>
          <a:bodyPr spcFirstLastPara="0" vert="horz" wrap="square" lIns="149562" tIns="274321" rIns="149563" bIns="303994" numCol="1" spcCol="1270" anchor="ctr" anchorCtr="0">
            <a:noAutofit/>
          </a:bodyPr>
          <a:lstStyle/>
          <a:p>
            <a:pPr lvl="0" algn="ctr" defTabSz="977900">
              <a:lnSpc>
                <a:spcPct val="90000"/>
              </a:lnSpc>
              <a:spcBef>
                <a:spcPct val="0"/>
              </a:spcBef>
              <a:spcAft>
                <a:spcPct val="35000"/>
              </a:spcAft>
            </a:pPr>
            <a:endParaRPr lang="en-US" sz="3600" b="1" dirty="0">
              <a:latin typeface="Corbel" pitchFamily="34" charset="0"/>
            </a:endParaRPr>
          </a:p>
        </p:txBody>
      </p:sp>
      <p:sp>
        <p:nvSpPr>
          <p:cNvPr id="3" name="Rectangle 2"/>
          <p:cNvSpPr/>
          <p:nvPr/>
        </p:nvSpPr>
        <p:spPr>
          <a:xfrm>
            <a:off x="228600" y="228600"/>
            <a:ext cx="8915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1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DEPRESSION</a:t>
            </a:r>
            <a:endParaRPr lang="en-US" sz="6000" b="1" cap="none" spc="-1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TextBox 12"/>
          <p:cNvSpPr txBox="1"/>
          <p:nvPr/>
        </p:nvSpPr>
        <p:spPr>
          <a:xfrm>
            <a:off x="4191000" y="457200"/>
            <a:ext cx="4953001" cy="584775"/>
          </a:xfrm>
          <a:prstGeom prst="rect">
            <a:avLst/>
          </a:prstGeom>
          <a:noFill/>
        </p:spPr>
        <p:txBody>
          <a:bodyPr wrap="square" rtlCol="0">
            <a:spAutoFit/>
          </a:bodyPr>
          <a:lstStyle/>
          <a:p>
            <a:pPr>
              <a:lnSpc>
                <a:spcPct val="80000"/>
              </a:lnSpc>
            </a:pPr>
            <a:r>
              <a:rPr lang="en-US" sz="4000" b="1" dirty="0" smtClean="0">
                <a:solidFill>
                  <a:schemeClr val="bg1"/>
                </a:solidFill>
                <a:latin typeface="Monotype Corsiva" pitchFamily="66" charset="0"/>
              </a:rPr>
              <a:t>Biblical Solutions.</a:t>
            </a:r>
            <a:endParaRPr lang="en-US" sz="4000" b="1" dirty="0">
              <a:solidFill>
                <a:schemeClr val="bg1"/>
              </a:solidFill>
              <a:latin typeface="Monotype Corsiva" pitchFamily="66" charset="0"/>
            </a:endParaRPr>
          </a:p>
        </p:txBody>
      </p:sp>
      <p:sp>
        <p:nvSpPr>
          <p:cNvPr id="17" name="Rectangle 16"/>
          <p:cNvSpPr/>
          <p:nvPr/>
        </p:nvSpPr>
        <p:spPr>
          <a:xfrm>
            <a:off x="3733800" y="3048000"/>
            <a:ext cx="4572000" cy="2095958"/>
          </a:xfrm>
          <a:prstGeom prst="rect">
            <a:avLst/>
          </a:prstGeom>
        </p:spPr>
        <p:txBody>
          <a:bodyPr wrap="square" anchor="t">
            <a:spAutoFit/>
          </a:bodyPr>
          <a:lstStyle/>
          <a:p>
            <a:pPr marL="463550" indent="-463550">
              <a:lnSpc>
                <a:spcPct val="80000"/>
              </a:lnSpc>
              <a:spcBef>
                <a:spcPts val="1800"/>
              </a:spcBef>
              <a:buFont typeface="Arial" pitchFamily="34" charset="0"/>
              <a:buChar char="•"/>
            </a:pPr>
            <a:r>
              <a:rPr lang="en-US" sz="3600" b="1" dirty="0" smtClean="0">
                <a:solidFill>
                  <a:srgbClr val="FFFFFF"/>
                </a:solidFill>
              </a:rPr>
              <a:t>Repentance (2 Cor. 7:8-11).</a:t>
            </a:r>
          </a:p>
          <a:p>
            <a:pPr marL="463550" indent="-463550">
              <a:lnSpc>
                <a:spcPct val="80000"/>
              </a:lnSpc>
              <a:spcBef>
                <a:spcPts val="1800"/>
              </a:spcBef>
              <a:buFont typeface="Arial" pitchFamily="34" charset="0"/>
              <a:buChar char="•"/>
            </a:pPr>
            <a:r>
              <a:rPr lang="en-US" sz="3600" b="1" dirty="0" smtClean="0">
                <a:solidFill>
                  <a:srgbClr val="FFFFFF"/>
                </a:solidFill>
              </a:rPr>
              <a:t>Focus on heaven (Phil. 3:12-14). </a:t>
            </a:r>
          </a:p>
        </p:txBody>
      </p:sp>
      <p:pic>
        <p:nvPicPr>
          <p:cNvPr id="14" name="Picture 13" descr="Gloomy-Weather.jpg"/>
          <p:cNvPicPr>
            <a:picLocks noChangeAspect="1"/>
          </p:cNvPicPr>
          <p:nvPr/>
        </p:nvPicPr>
        <p:blipFill>
          <a:blip r:embed="rId3" cstate="print"/>
          <a:stretch>
            <a:fillRect/>
          </a:stretch>
        </p:blipFill>
        <p:spPr>
          <a:xfrm>
            <a:off x="609600" y="1600200"/>
            <a:ext cx="3048000" cy="2819400"/>
          </a:xfrm>
          <a:prstGeom prst="roundRect">
            <a:avLst/>
          </a:prstGeom>
          <a:ln>
            <a:solidFill>
              <a:schemeClr val="bg1">
                <a:lumMod val="65000"/>
              </a:schemeClr>
            </a:solidFill>
          </a:ln>
          <a:effectLst>
            <a:outerShdw blurRad="190500" dist="190500" dir="2700000" algn="tl" rotWithShape="0">
              <a:prstClr val="black">
                <a:alpha val="40000"/>
              </a:prstClr>
            </a:outerShdw>
          </a:effectLst>
        </p:spPr>
      </p:pic>
      <p:grpSp>
        <p:nvGrpSpPr>
          <p:cNvPr id="2" name="Group 20"/>
          <p:cNvGrpSpPr/>
          <p:nvPr/>
        </p:nvGrpSpPr>
        <p:grpSpPr>
          <a:xfrm>
            <a:off x="1524000" y="4800600"/>
            <a:ext cx="1595438" cy="1430899"/>
            <a:chOff x="1985962" y="1109662"/>
            <a:chExt cx="5172075" cy="4638675"/>
          </a:xfrm>
          <a:effectLst>
            <a:outerShdw blurRad="50800" dist="38100" dir="2700000" algn="tl" rotWithShape="0">
              <a:prstClr val="black">
                <a:alpha val="40000"/>
              </a:prstClr>
            </a:outerShdw>
          </a:effectLst>
        </p:grpSpPr>
        <p:sp>
          <p:nvSpPr>
            <p:cNvPr id="19" name="Rounded Rectangle 18"/>
            <p:cNvSpPr/>
            <p:nvPr/>
          </p:nvSpPr>
          <p:spPr>
            <a:xfrm>
              <a:off x="2286000" y="1295400"/>
              <a:ext cx="4572000" cy="4267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BibleIcon.jpg"/>
            <p:cNvPicPr>
              <a:picLocks noChangeAspect="1"/>
            </p:cNvPicPr>
            <p:nvPr/>
          </p:nvPicPr>
          <p:blipFill>
            <a:blip r:embed="rId4" cstate="print">
              <a:clrChange>
                <a:clrFrom>
                  <a:srgbClr val="FFFFFF"/>
                </a:clrFrom>
                <a:clrTo>
                  <a:srgbClr val="FFFFFF">
                    <a:alpha val="0"/>
                  </a:srgbClr>
                </a:clrTo>
              </a:clrChange>
            </a:blip>
            <a:stretch>
              <a:fillRect/>
            </a:stretch>
          </p:blipFill>
          <p:spPr>
            <a:xfrm>
              <a:off x="1985962" y="1109662"/>
              <a:ext cx="5172075" cy="4638675"/>
            </a:xfrm>
            <a:prstGeom prst="rect">
              <a:avLst/>
            </a:prstGeom>
          </p:spPr>
        </p:pic>
      </p:grpSp>
    </p:spTree>
    <p:extLst>
      <p:ext uri="{BB962C8B-B14F-4D97-AF65-F5344CB8AC3E}">
        <p14:creationId xmlns="" xmlns:p14="http://schemas.microsoft.com/office/powerpoint/2010/main" val="7199130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p:cTn id="7" dur="1000" fill="hold"/>
                                        <p:tgtEl>
                                          <p:spTgt spid="1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7">
                                            <p:txEl>
                                              <p:pRg st="1" end="1"/>
                                            </p:txEl>
                                          </p:spTgt>
                                        </p:tgtEl>
                                        <p:attrNameLst>
                                          <p:attrName>style.visibility</p:attrName>
                                        </p:attrNameLst>
                                      </p:cBhvr>
                                      <p:to>
                                        <p:strVal val="visible"/>
                                      </p:to>
                                    </p:set>
                                    <p:anim calcmode="lin" valueType="num">
                                      <p:cBhvr>
                                        <p:cTn id="14" dur="1000" fill="hold"/>
                                        <p:tgtEl>
                                          <p:spTgt spid="17">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S10201166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0902D99-6D34-4974-BE6D-CA732313B1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TS102011662</Template>
  <TotalTime>0</TotalTime>
  <Words>544</Words>
  <Application>Microsoft Office PowerPoint</Application>
  <PresentationFormat>On-screen Show (4:3)</PresentationFormat>
  <Paragraphs>61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TS102011662</vt:lpstr>
      <vt:lpstr>Slide 1</vt:lpstr>
      <vt:lpstr>Slide 2</vt:lpstr>
      <vt:lpstr>Slide 3</vt:lpstr>
      <vt:lpstr>Slide 4</vt:lpstr>
      <vt:lpstr>Slide 5</vt:lpstr>
      <vt:lpstr>Slide 6</vt:lpstr>
      <vt:lpstr>Slide 7</vt:lpstr>
      <vt:lpstr>Slide 8</vt:lpstr>
      <vt:lpstr>Slide 9</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2012-08-17T21:19:51Z</dcterms:created>
  <dcterms:modified xsi:type="dcterms:W3CDTF">2012-09-22T20:28:06Z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TC020116629991</vt:lpwstr>
  </property>
</Properties>
</file>