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228600"/>
            <a:ext cx="7696200" cy="2057400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2286000"/>
            <a:ext cx="4419600" cy="2362200"/>
          </a:xfrm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3089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3090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7200D71-AB44-4A3D-8A81-76113DF376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641D77-10AF-414F-9F17-C11FE8FA9E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00" y="76200"/>
            <a:ext cx="19431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76200"/>
            <a:ext cx="56769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BA55BA-B272-4F0C-8970-8A737A534F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D4B4CC-45AE-4A05-94BF-C9574A2B4E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3E8635-543F-4B11-BC8C-C5233CC5AC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3716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3716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C4C845-F8B8-4AAC-BA33-8E4B974D6C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26EA51-E3EE-45E7-83D0-C34F5438B8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FADDC2-1BE7-4AC3-A029-BCD31830A3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A12F52-350F-439D-AE1C-2114758D7E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E4CB69-C6B9-47CB-ADA9-1D0DEB47D9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9D7A6A-E3A3-46EA-A6A9-A695DCC558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76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3716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954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957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1173879-C120-4B1F-851C-22F1D061AAC3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 smtClean="0"/>
              <a:t>Discouragement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772400" cy="4876800"/>
          </a:xfrm>
        </p:spPr>
        <p:txBody>
          <a:bodyPr/>
          <a:lstStyle/>
          <a:p>
            <a:pPr>
              <a:buNone/>
            </a:pPr>
            <a:r>
              <a:rPr lang="en-US" sz="3600" b="1" dirty="0" smtClean="0"/>
              <a:t>I.  Causes of Discouragement.</a:t>
            </a:r>
          </a:p>
          <a:p>
            <a:pPr marL="1081088" indent="-514350">
              <a:buAutoNum type="alphaUcPeriod"/>
            </a:pPr>
            <a:r>
              <a:rPr lang="en-US" b="1" dirty="0" smtClean="0"/>
              <a:t>Double-mindedness (Num. 11;4-6; 14:3-4; 21:4; James 1:8; 4:8).</a:t>
            </a:r>
          </a:p>
          <a:p>
            <a:pPr marL="1081088" indent="-514350">
              <a:buAutoNum type="alphaUcPeriod"/>
            </a:pPr>
            <a:r>
              <a:rPr lang="en-US" b="1" dirty="0" smtClean="0"/>
              <a:t>Fear (Deut. 1:21, 28; 1 Sam. 17:32-37).</a:t>
            </a:r>
          </a:p>
          <a:p>
            <a:pPr marL="1081088" indent="-514350">
              <a:buAutoNum type="alphaUcPeriod"/>
            </a:pPr>
            <a:r>
              <a:rPr lang="en-US" b="1" dirty="0" smtClean="0"/>
              <a:t>Open Criticism, Mockery, Persecution (2 Tim. 2:11-13).</a:t>
            </a:r>
          </a:p>
          <a:p>
            <a:pPr marL="1081088" indent="-514350">
              <a:buAutoNum type="alphaUcPeriod"/>
            </a:pPr>
            <a:r>
              <a:rPr lang="en-US" b="1" dirty="0" smtClean="0"/>
              <a:t>Physical Affliction, Fatigue                            (2 Cor. 12:7-10; Gal. 4:13-15;                  Rom. 5:3-5).</a:t>
            </a:r>
            <a:endParaRPr lang="en-US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 smtClean="0"/>
              <a:t>Discouragement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772400" cy="4876800"/>
          </a:xfrm>
        </p:spPr>
        <p:txBody>
          <a:bodyPr/>
          <a:lstStyle/>
          <a:p>
            <a:pPr>
              <a:buNone/>
            </a:pPr>
            <a:r>
              <a:rPr lang="en-US" sz="3600" b="1" dirty="0" smtClean="0"/>
              <a:t>I.  Causes of Discouragement.</a:t>
            </a:r>
          </a:p>
          <a:p>
            <a:pPr marL="1081088" indent="-514350">
              <a:buFont typeface="+mj-lt"/>
              <a:buAutoNum type="alphaUcPeriod" startAt="5"/>
            </a:pPr>
            <a:r>
              <a:rPr lang="en-US" b="1" dirty="0" smtClean="0"/>
              <a:t>Unsolved Problems (Heb. 5:12-14;  6:1-3). </a:t>
            </a:r>
          </a:p>
          <a:p>
            <a:pPr marL="1081088" indent="-514350">
              <a:buAutoNum type="alphaUcPeriod" startAt="5"/>
            </a:pPr>
            <a:r>
              <a:rPr lang="en-US" b="1" dirty="0" smtClean="0"/>
              <a:t>Unfruitful labors (1 Cor. 3:5-7;               Isa. 55:11; 1 Cor. 15:58).</a:t>
            </a:r>
            <a:endParaRPr lang="en-US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 smtClean="0"/>
              <a:t>Discouragement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772400" cy="4876800"/>
          </a:xfrm>
        </p:spPr>
        <p:txBody>
          <a:bodyPr/>
          <a:lstStyle/>
          <a:p>
            <a:pPr>
              <a:buNone/>
            </a:pPr>
            <a:r>
              <a:rPr lang="en-US" sz="3200" b="1" dirty="0" smtClean="0"/>
              <a:t>II.  What not to do when discouraged.</a:t>
            </a:r>
          </a:p>
          <a:p>
            <a:pPr marL="1081088" indent="-514350">
              <a:buAutoNum type="alphaUcPeriod"/>
            </a:pPr>
            <a:r>
              <a:rPr lang="en-US" b="1" dirty="0" smtClean="0"/>
              <a:t>Don’t quit attending (Heb. 10:23-25).</a:t>
            </a:r>
          </a:p>
          <a:p>
            <a:pPr marL="1081088" indent="-514350">
              <a:buAutoNum type="alphaUcPeriod"/>
            </a:pPr>
            <a:r>
              <a:rPr lang="en-US" b="1" dirty="0" smtClean="0"/>
              <a:t>Don’t blame others.</a:t>
            </a:r>
          </a:p>
          <a:p>
            <a:pPr marL="1081088" indent="-514350">
              <a:buAutoNum type="alphaUcPeriod"/>
            </a:pPr>
            <a:r>
              <a:rPr lang="en-US" b="1" dirty="0" smtClean="0"/>
              <a:t>Don’t plunge back into the world  (Heb. 10:26-27).</a:t>
            </a:r>
            <a:endParaRPr lang="en-US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 smtClean="0"/>
              <a:t>Discouragement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772400" cy="4876800"/>
          </a:xfrm>
        </p:spPr>
        <p:txBody>
          <a:bodyPr/>
          <a:lstStyle/>
          <a:p>
            <a:pPr>
              <a:buNone/>
            </a:pPr>
            <a:r>
              <a:rPr lang="en-US" sz="3200" b="1" dirty="0" smtClean="0"/>
              <a:t>III.  What to do when discouraged.</a:t>
            </a:r>
          </a:p>
          <a:p>
            <a:pPr marL="1081088" indent="-514350">
              <a:buAutoNum type="alphaUcPeriod"/>
            </a:pPr>
            <a:r>
              <a:rPr lang="en-US" b="1" dirty="0" smtClean="0"/>
              <a:t>Pray (Phil. 4:6-7).</a:t>
            </a:r>
          </a:p>
          <a:p>
            <a:pPr marL="1081088" indent="-514350">
              <a:buAutoNum type="alphaUcPeriod"/>
            </a:pPr>
            <a:r>
              <a:rPr lang="en-US" b="1" dirty="0" smtClean="0"/>
              <a:t>Look to brethren for help                        (James 5:16).</a:t>
            </a:r>
          </a:p>
          <a:p>
            <a:pPr marL="1081088" indent="-514350">
              <a:buAutoNum type="alphaUcPeriod"/>
            </a:pPr>
            <a:r>
              <a:rPr lang="en-US" b="1" dirty="0" smtClean="0"/>
              <a:t>Study (2 Tim. 3:14-17).</a:t>
            </a:r>
          </a:p>
          <a:p>
            <a:pPr marL="1081088" indent="-514350">
              <a:buAutoNum type="alphaUcPeriod"/>
            </a:pPr>
            <a:r>
              <a:rPr lang="en-US" b="1" dirty="0" smtClean="0"/>
              <a:t>Put things in perspective                       (Heb. 12:1-3; 13:5-6).</a:t>
            </a:r>
            <a:endParaRPr lang="en-US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ealth pulse design template">
  <a:themeElements>
    <a:clrScheme name="PPP_SBUSC_PRT_Keyboard_Help 16">
      <a:dk1>
        <a:srgbClr val="808080"/>
      </a:dk1>
      <a:lt1>
        <a:srgbClr val="FFFFFF"/>
      </a:lt1>
      <a:dk2>
        <a:srgbClr val="B2B2B2"/>
      </a:dk2>
      <a:lt2>
        <a:srgbClr val="FFFFFF"/>
      </a:lt2>
      <a:accent1>
        <a:srgbClr val="BBE0E3"/>
      </a:accent1>
      <a:accent2>
        <a:srgbClr val="333399"/>
      </a:accent2>
      <a:accent3>
        <a:srgbClr val="D5D5D5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PP_SBUSC_PRT_Keyboard_Help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PP_SBUSC_PRT_Keyboard_Hel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C_PRT_Keyboard_Hel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C_PRT_Keyboard_Hel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C_PRT_Keyboard_Hel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C_PRT_Keyboard_Hel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C_PRT_Keyboard_Hel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C_PRT_Keyboard_Hel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C_PRT_Keyboard_Hel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C_PRT_Keyboard_Hel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C_PRT_Keyboard_Hel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C_PRT_Keyboard_Hel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C_PRT_Keyboard_Hel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C_PRT_Keyboard_Help 13">
        <a:dk1>
          <a:srgbClr val="000000"/>
        </a:dk1>
        <a:lt1>
          <a:srgbClr val="B2B2B2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D5D5D5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C_PRT_Keyboard_Help 14">
        <a:dk1>
          <a:srgbClr val="000000"/>
        </a:dk1>
        <a:lt1>
          <a:srgbClr val="B2B2B2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D5D5D5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C_PRT_Keyboard_Help 15">
        <a:dk1>
          <a:srgbClr val="000000"/>
        </a:dk1>
        <a:lt1>
          <a:srgbClr val="B2B2B2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D5D5D5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C_PRT_Keyboard_Help 16">
        <a:dk1>
          <a:srgbClr val="808080"/>
        </a:dk1>
        <a:lt1>
          <a:srgbClr val="FFFFFF"/>
        </a:lt1>
        <a:dk2>
          <a:srgbClr val="B2B2B2"/>
        </a:dk2>
        <a:lt2>
          <a:srgbClr val="FFFFFF"/>
        </a:lt2>
        <a:accent1>
          <a:srgbClr val="BBE0E3"/>
        </a:accent1>
        <a:accent2>
          <a:srgbClr val="333399"/>
        </a:accent2>
        <a:accent3>
          <a:srgbClr val="D5D5D5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Health pulse design template</Template>
  <TotalTime>17</TotalTime>
  <Words>173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Health pulse design template</vt:lpstr>
      <vt:lpstr>Discouragement</vt:lpstr>
      <vt:lpstr>Discouragement</vt:lpstr>
      <vt:lpstr>Discouragement</vt:lpstr>
      <vt:lpstr>Discouragement</vt:lpstr>
    </vt:vector>
  </TitlesOfParts>
  <Manager/>
  <Company>Olsen Park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Discouragement</dc:title>
  <dc:subject/>
  <dc:creator>OlsenParkLaptop</dc:creator>
  <cp:keywords/>
  <dc:description/>
  <cp:lastModifiedBy>OlsenParkLaptop</cp:lastModifiedBy>
  <cp:revision>5</cp:revision>
  <dcterms:created xsi:type="dcterms:W3CDTF">2011-07-24T19:24:10Z</dcterms:created>
  <dcterms:modified xsi:type="dcterms:W3CDTF">2011-07-27T20:53:34Z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TC102862101033</vt:lpwstr>
  </property>
</Properties>
</file>